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mp3" ContentType="audio/mpe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77" autoAdjust="0"/>
    <p:restoredTop sz="94660"/>
  </p:normalViewPr>
  <p:slideViewPr>
    <p:cSldViewPr snapToGrid="0">
      <p:cViewPr varScale="1">
        <p:scale>
          <a:sx n="75" d="100"/>
          <a:sy n="75" d="100"/>
        </p:scale>
        <p:origin x="-540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8/16/2017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pPr/>
              <a:t>8/16/2017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pPr/>
              <a:t>8/16/2017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pPr/>
              <a:t>8/16/2017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8/16/2017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pPr/>
              <a:t>8/16/2017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pPr/>
              <a:t>8/16/2017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pPr/>
              <a:t>8/16/2017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pPr/>
              <a:t>8/16/2017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8/16/2017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8/16/2017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8/16/2017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13" Type="http://schemas.microsoft.com/office/2007/relationships/media" Target="../media/media61.mp3"/><Relationship Id="rId3" Type="http://schemas.openxmlformats.org/officeDocument/2006/relationships/audio" Target="../media/media60.mp3"/><Relationship Id="rId7" Type="http://schemas.openxmlformats.org/officeDocument/2006/relationships/audio" Target="../media/media64.mp3"/><Relationship Id="rId12" Type="http://schemas.microsoft.com/office/2007/relationships/media" Target="../media/media60.mp3"/><Relationship Id="rId2" Type="http://schemas.openxmlformats.org/officeDocument/2006/relationships/audio" Target="../media/media59.mp3"/><Relationship Id="rId16" Type="http://schemas.microsoft.com/office/2007/relationships/media" Target="../media/media64.mp3"/><Relationship Id="rId1" Type="http://schemas.openxmlformats.org/officeDocument/2006/relationships/audio" Target="../media/media58.mp3"/><Relationship Id="rId6" Type="http://schemas.openxmlformats.org/officeDocument/2006/relationships/audio" Target="../media/media63.mp3"/><Relationship Id="rId11" Type="http://schemas.microsoft.com/office/2007/relationships/media" Target="../media/media59.mp3"/><Relationship Id="rId5" Type="http://schemas.openxmlformats.org/officeDocument/2006/relationships/audio" Target="../media/media62.mp3"/><Relationship Id="rId15" Type="http://schemas.microsoft.com/office/2007/relationships/media" Target="../media/media63.mp3"/><Relationship Id="rId10" Type="http://schemas.openxmlformats.org/officeDocument/2006/relationships/image" Target="../media/image1.png"/><Relationship Id="rId4" Type="http://schemas.openxmlformats.org/officeDocument/2006/relationships/audio" Target="../media/media61.mp3"/><Relationship Id="rId9" Type="http://schemas.microsoft.com/office/2007/relationships/media" Target="../media/media58.mp3"/><Relationship Id="rId14" Type="http://schemas.microsoft.com/office/2007/relationships/media" Target="../media/media62.mp3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media" Target="../media/media3.mp3"/><Relationship Id="rId3" Type="http://schemas.openxmlformats.org/officeDocument/2006/relationships/audio" Target="../media/media3.mp3"/><Relationship Id="rId7" Type="http://schemas.microsoft.com/office/2007/relationships/media" Target="../media/media2.mp3"/><Relationship Id="rId2" Type="http://schemas.openxmlformats.org/officeDocument/2006/relationships/audio" Target="../media/media2.mp3"/><Relationship Id="rId1" Type="http://schemas.openxmlformats.org/officeDocument/2006/relationships/audio" Target="../media/media1.mp3"/><Relationship Id="rId6" Type="http://schemas.openxmlformats.org/officeDocument/2006/relationships/image" Target="../media/image1.png"/><Relationship Id="rId5" Type="http://schemas.microsoft.com/office/2007/relationships/media" Target="../media/media1.mp3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media11.mp3"/><Relationship Id="rId13" Type="http://schemas.openxmlformats.org/officeDocument/2006/relationships/image" Target="../media/image1.png"/><Relationship Id="rId18" Type="http://schemas.microsoft.com/office/2007/relationships/media" Target="../media/media9.mp3"/><Relationship Id="rId3" Type="http://schemas.openxmlformats.org/officeDocument/2006/relationships/audio" Target="../media/media6.mp3"/><Relationship Id="rId21" Type="http://schemas.microsoft.com/office/2007/relationships/media" Target="../media/media12.mp3"/><Relationship Id="rId7" Type="http://schemas.openxmlformats.org/officeDocument/2006/relationships/audio" Target="../media/media10.mp3"/><Relationship Id="rId12" Type="http://schemas.microsoft.com/office/2007/relationships/media" Target="../media/media4.mp3"/><Relationship Id="rId17" Type="http://schemas.microsoft.com/office/2007/relationships/media" Target="../media/media8.mp3"/><Relationship Id="rId2" Type="http://schemas.openxmlformats.org/officeDocument/2006/relationships/audio" Target="../media/media5.mp3"/><Relationship Id="rId16" Type="http://schemas.microsoft.com/office/2007/relationships/media" Target="../media/media7.mp3"/><Relationship Id="rId20" Type="http://schemas.microsoft.com/office/2007/relationships/media" Target="../media/media11.mp3"/><Relationship Id="rId1" Type="http://schemas.openxmlformats.org/officeDocument/2006/relationships/audio" Target="../media/media4.mp3"/><Relationship Id="rId6" Type="http://schemas.openxmlformats.org/officeDocument/2006/relationships/audio" Target="../media/media9.mp3"/><Relationship Id="rId11" Type="http://schemas.openxmlformats.org/officeDocument/2006/relationships/slideLayout" Target="../slideLayouts/slideLayout2.xml"/><Relationship Id="rId5" Type="http://schemas.openxmlformats.org/officeDocument/2006/relationships/audio" Target="../media/media8.mp3"/><Relationship Id="rId15" Type="http://schemas.microsoft.com/office/2007/relationships/media" Target="../media/media6.mp3"/><Relationship Id="rId10" Type="http://schemas.openxmlformats.org/officeDocument/2006/relationships/audio" Target="../media/media13.mp3"/><Relationship Id="rId19" Type="http://schemas.microsoft.com/office/2007/relationships/media" Target="../media/media10.mp3"/><Relationship Id="rId4" Type="http://schemas.openxmlformats.org/officeDocument/2006/relationships/audio" Target="../media/media7.mp3"/><Relationship Id="rId9" Type="http://schemas.openxmlformats.org/officeDocument/2006/relationships/audio" Target="../media/media12.mp3"/><Relationship Id="rId14" Type="http://schemas.microsoft.com/office/2007/relationships/media" Target="../media/media5.mp3"/><Relationship Id="rId22" Type="http://schemas.microsoft.com/office/2007/relationships/media" Target="../media/media13.mp3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media21.mp3"/><Relationship Id="rId13" Type="http://schemas.microsoft.com/office/2007/relationships/media" Target="../media/media15.mp3"/><Relationship Id="rId18" Type="http://schemas.microsoft.com/office/2007/relationships/media" Target="../media/media20.mp3"/><Relationship Id="rId3" Type="http://schemas.openxmlformats.org/officeDocument/2006/relationships/audio" Target="../media/media16.mp3"/><Relationship Id="rId7" Type="http://schemas.openxmlformats.org/officeDocument/2006/relationships/audio" Target="../media/media20.mp3"/><Relationship Id="rId12" Type="http://schemas.openxmlformats.org/officeDocument/2006/relationships/image" Target="../media/image1.png"/><Relationship Id="rId17" Type="http://schemas.microsoft.com/office/2007/relationships/media" Target="../media/media19.mp3"/><Relationship Id="rId2" Type="http://schemas.openxmlformats.org/officeDocument/2006/relationships/audio" Target="../media/media15.mp3"/><Relationship Id="rId16" Type="http://schemas.microsoft.com/office/2007/relationships/media" Target="../media/media18.mp3"/><Relationship Id="rId20" Type="http://schemas.microsoft.com/office/2007/relationships/media" Target="../media/media22.mp3"/><Relationship Id="rId1" Type="http://schemas.openxmlformats.org/officeDocument/2006/relationships/audio" Target="../media/media14.mp3"/><Relationship Id="rId6" Type="http://schemas.openxmlformats.org/officeDocument/2006/relationships/audio" Target="../media/media19.mp3"/><Relationship Id="rId11" Type="http://schemas.microsoft.com/office/2007/relationships/media" Target="../media/media14.mp3"/><Relationship Id="rId5" Type="http://schemas.openxmlformats.org/officeDocument/2006/relationships/audio" Target="../media/media18.mp3"/><Relationship Id="rId15" Type="http://schemas.microsoft.com/office/2007/relationships/media" Target="../media/media17.mp3"/><Relationship Id="rId10" Type="http://schemas.openxmlformats.org/officeDocument/2006/relationships/slideLayout" Target="../slideLayouts/slideLayout2.xml"/><Relationship Id="rId19" Type="http://schemas.microsoft.com/office/2007/relationships/media" Target="../media/media21.mp3"/><Relationship Id="rId4" Type="http://schemas.openxmlformats.org/officeDocument/2006/relationships/audio" Target="../media/media17.mp3"/><Relationship Id="rId9" Type="http://schemas.openxmlformats.org/officeDocument/2006/relationships/audio" Target="../media/media22.mp3"/><Relationship Id="rId14" Type="http://schemas.microsoft.com/office/2007/relationships/media" Target="../media/media16.mp3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media30.mp3"/><Relationship Id="rId13" Type="http://schemas.microsoft.com/office/2007/relationships/media" Target="../media/media25.mp3"/><Relationship Id="rId18" Type="http://schemas.microsoft.com/office/2007/relationships/media" Target="../media/media30.mp3"/><Relationship Id="rId3" Type="http://schemas.openxmlformats.org/officeDocument/2006/relationships/audio" Target="../media/media25.mp3"/><Relationship Id="rId7" Type="http://schemas.openxmlformats.org/officeDocument/2006/relationships/audio" Target="../media/media29.mp3"/><Relationship Id="rId12" Type="http://schemas.microsoft.com/office/2007/relationships/media" Target="../media/media24.mp3"/><Relationship Id="rId17" Type="http://schemas.microsoft.com/office/2007/relationships/media" Target="../media/media29.mp3"/><Relationship Id="rId2" Type="http://schemas.openxmlformats.org/officeDocument/2006/relationships/audio" Target="../media/media24.mp3"/><Relationship Id="rId16" Type="http://schemas.microsoft.com/office/2007/relationships/media" Target="../media/media28.mp3"/><Relationship Id="rId1" Type="http://schemas.openxmlformats.org/officeDocument/2006/relationships/audio" Target="../media/media23.mp3"/><Relationship Id="rId6" Type="http://schemas.openxmlformats.org/officeDocument/2006/relationships/audio" Target="../media/media28.mp3"/><Relationship Id="rId11" Type="http://schemas.openxmlformats.org/officeDocument/2006/relationships/image" Target="../media/image1.png"/><Relationship Id="rId5" Type="http://schemas.openxmlformats.org/officeDocument/2006/relationships/audio" Target="../media/media27.mp3"/><Relationship Id="rId15" Type="http://schemas.microsoft.com/office/2007/relationships/media" Target="../media/media27.mp3"/><Relationship Id="rId10" Type="http://schemas.microsoft.com/office/2007/relationships/media" Target="../media/media23.mp3"/><Relationship Id="rId4" Type="http://schemas.openxmlformats.org/officeDocument/2006/relationships/audio" Target="../media/media26.mp3"/><Relationship Id="rId9" Type="http://schemas.openxmlformats.org/officeDocument/2006/relationships/slideLayout" Target="../slideLayouts/slideLayout2.xml"/><Relationship Id="rId14" Type="http://schemas.microsoft.com/office/2007/relationships/media" Target="../media/media26.mp3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13" Type="http://schemas.microsoft.com/office/2007/relationships/media" Target="../media/media34.mp3"/><Relationship Id="rId3" Type="http://schemas.openxmlformats.org/officeDocument/2006/relationships/audio" Target="../media/media33.mp3"/><Relationship Id="rId7" Type="http://schemas.openxmlformats.org/officeDocument/2006/relationships/audio" Target="../media/media37.mp3"/><Relationship Id="rId12" Type="http://schemas.microsoft.com/office/2007/relationships/media" Target="../media/media33.mp3"/><Relationship Id="rId2" Type="http://schemas.openxmlformats.org/officeDocument/2006/relationships/audio" Target="../media/media32.mp3"/><Relationship Id="rId16" Type="http://schemas.microsoft.com/office/2007/relationships/media" Target="../media/media37.mp3"/><Relationship Id="rId1" Type="http://schemas.openxmlformats.org/officeDocument/2006/relationships/audio" Target="../media/media31.mp3"/><Relationship Id="rId6" Type="http://schemas.openxmlformats.org/officeDocument/2006/relationships/audio" Target="../media/media36.mp3"/><Relationship Id="rId11" Type="http://schemas.microsoft.com/office/2007/relationships/media" Target="../media/media32.mp3"/><Relationship Id="rId5" Type="http://schemas.openxmlformats.org/officeDocument/2006/relationships/audio" Target="../media/media35.mp3"/><Relationship Id="rId15" Type="http://schemas.microsoft.com/office/2007/relationships/media" Target="../media/media36.mp3"/><Relationship Id="rId10" Type="http://schemas.openxmlformats.org/officeDocument/2006/relationships/image" Target="../media/image1.png"/><Relationship Id="rId4" Type="http://schemas.openxmlformats.org/officeDocument/2006/relationships/audio" Target="../media/media34.mp3"/><Relationship Id="rId9" Type="http://schemas.microsoft.com/office/2007/relationships/media" Target="../media/media31.mp3"/><Relationship Id="rId14" Type="http://schemas.microsoft.com/office/2007/relationships/media" Target="../media/media35.mp3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audio" Target="../media/media40.mp3"/><Relationship Id="rId7" Type="http://schemas.microsoft.com/office/2007/relationships/media" Target="../media/media38.mp3"/><Relationship Id="rId12" Type="http://schemas.microsoft.com/office/2007/relationships/media" Target="../media/media42.mp3"/><Relationship Id="rId2" Type="http://schemas.openxmlformats.org/officeDocument/2006/relationships/audio" Target="../media/media39.mp3"/><Relationship Id="rId1" Type="http://schemas.openxmlformats.org/officeDocument/2006/relationships/audio" Target="../media/media38.mp3"/><Relationship Id="rId6" Type="http://schemas.openxmlformats.org/officeDocument/2006/relationships/slideLayout" Target="../slideLayouts/slideLayout2.xml"/><Relationship Id="rId11" Type="http://schemas.microsoft.com/office/2007/relationships/media" Target="../media/media41.mp3"/><Relationship Id="rId5" Type="http://schemas.openxmlformats.org/officeDocument/2006/relationships/audio" Target="../media/media42.mp3"/><Relationship Id="rId10" Type="http://schemas.microsoft.com/office/2007/relationships/media" Target="../media/media40.mp3"/><Relationship Id="rId4" Type="http://schemas.openxmlformats.org/officeDocument/2006/relationships/audio" Target="../media/media41.mp3"/><Relationship Id="rId9" Type="http://schemas.microsoft.com/office/2007/relationships/media" Target="../media/media39.mp3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media50.mp3"/><Relationship Id="rId13" Type="http://schemas.openxmlformats.org/officeDocument/2006/relationships/image" Target="../media/image1.png"/><Relationship Id="rId18" Type="http://schemas.microsoft.com/office/2007/relationships/media" Target="../media/media48.mp3"/><Relationship Id="rId3" Type="http://schemas.openxmlformats.org/officeDocument/2006/relationships/audio" Target="../media/media45.mp3"/><Relationship Id="rId21" Type="http://schemas.microsoft.com/office/2007/relationships/media" Target="../media/media51.mp3"/><Relationship Id="rId7" Type="http://schemas.openxmlformats.org/officeDocument/2006/relationships/audio" Target="../media/media49.mp3"/><Relationship Id="rId12" Type="http://schemas.microsoft.com/office/2007/relationships/media" Target="../media/media43.mp3"/><Relationship Id="rId17" Type="http://schemas.microsoft.com/office/2007/relationships/media" Target="../media/media47.mp3"/><Relationship Id="rId2" Type="http://schemas.openxmlformats.org/officeDocument/2006/relationships/audio" Target="../media/media44.mp3"/><Relationship Id="rId16" Type="http://schemas.microsoft.com/office/2007/relationships/media" Target="../media/media46.mp3"/><Relationship Id="rId20" Type="http://schemas.microsoft.com/office/2007/relationships/media" Target="../media/media50.mp3"/><Relationship Id="rId1" Type="http://schemas.openxmlformats.org/officeDocument/2006/relationships/audio" Target="../media/media43.mp3"/><Relationship Id="rId6" Type="http://schemas.openxmlformats.org/officeDocument/2006/relationships/audio" Target="../media/media48.mp3"/><Relationship Id="rId11" Type="http://schemas.openxmlformats.org/officeDocument/2006/relationships/slideLayout" Target="../slideLayouts/slideLayout2.xml"/><Relationship Id="rId5" Type="http://schemas.openxmlformats.org/officeDocument/2006/relationships/audio" Target="../media/media47.mp3"/><Relationship Id="rId15" Type="http://schemas.microsoft.com/office/2007/relationships/media" Target="../media/media45.mp3"/><Relationship Id="rId10" Type="http://schemas.openxmlformats.org/officeDocument/2006/relationships/audio" Target="../media/media52.mp3"/><Relationship Id="rId19" Type="http://schemas.microsoft.com/office/2007/relationships/media" Target="../media/media49.mp3"/><Relationship Id="rId4" Type="http://schemas.openxmlformats.org/officeDocument/2006/relationships/audio" Target="../media/media46.mp3"/><Relationship Id="rId9" Type="http://schemas.openxmlformats.org/officeDocument/2006/relationships/audio" Target="../media/media51.mp3"/><Relationship Id="rId14" Type="http://schemas.microsoft.com/office/2007/relationships/media" Target="../media/media44.mp3"/><Relationship Id="rId22" Type="http://schemas.microsoft.com/office/2007/relationships/media" Target="../media/media52.mp3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audio" Target="../media/media55.mp3"/><Relationship Id="rId7" Type="http://schemas.microsoft.com/office/2007/relationships/media" Target="../media/media53.mp3"/><Relationship Id="rId12" Type="http://schemas.microsoft.com/office/2007/relationships/media" Target="../media/media57.mp3"/><Relationship Id="rId2" Type="http://schemas.openxmlformats.org/officeDocument/2006/relationships/audio" Target="../media/media54.mp3"/><Relationship Id="rId1" Type="http://schemas.openxmlformats.org/officeDocument/2006/relationships/audio" Target="../media/media53.mp3"/><Relationship Id="rId6" Type="http://schemas.openxmlformats.org/officeDocument/2006/relationships/slideLayout" Target="../slideLayouts/slideLayout2.xml"/><Relationship Id="rId11" Type="http://schemas.microsoft.com/office/2007/relationships/media" Target="../media/media56.mp3"/><Relationship Id="rId5" Type="http://schemas.openxmlformats.org/officeDocument/2006/relationships/audio" Target="../media/media57.mp3"/><Relationship Id="rId10" Type="http://schemas.microsoft.com/office/2007/relationships/media" Target="../media/media55.mp3"/><Relationship Id="rId4" Type="http://schemas.openxmlformats.org/officeDocument/2006/relationships/audio" Target="../media/media56.mp3"/><Relationship Id="rId9" Type="http://schemas.microsoft.com/office/2007/relationships/media" Target="../media/media54.mp3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5F546E7-A565-4BDF-B6A3-CF545A94EB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64328" y="2702854"/>
            <a:ext cx="8361229" cy="2098226"/>
          </a:xfrm>
        </p:spPr>
        <p:txBody>
          <a:bodyPr/>
          <a:lstStyle/>
          <a:p>
            <a:r>
              <a:rPr lang="en-CA" b="1" dirty="0" smtClean="0"/>
              <a:t>7 Top Tips from the Adjudicator’s Desk</a:t>
            </a:r>
            <a:endParaRPr lang="en-C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6126411-12B7-4812-AB9C-5F3E596307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67207" y="5416242"/>
            <a:ext cx="6794294" cy="953116"/>
          </a:xfrm>
        </p:spPr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xmlns="" val="38388200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 advClick="0" advTm="3000">
        <p14:flip dir="r"/>
      </p:transition>
    </mc:Choice>
    <mc:Fallback>
      <p:transition spd="slow" advClick="0" advTm="300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CC65E05-2004-42DB-919A-CF99B9E9F8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b="1" dirty="0"/>
              <a:t>TIP 7.    Don’t be afraid to ask for help – a little can go a long way!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24AB39C-1353-4963-8110-1258107E3A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en-CA" b="1" dirty="0"/>
              <a:t>Can you handle your case by yourself?</a:t>
            </a:r>
            <a:endParaRPr lang="en-CA" dirty="0"/>
          </a:p>
          <a:p>
            <a:pPr lvl="1"/>
            <a:r>
              <a:rPr lang="en-CA" dirty="0"/>
              <a:t>The more complicated your case, or the more money involved, the more advisable it is to get a bit of legal help in advance.  </a:t>
            </a:r>
          </a:p>
          <a:p>
            <a:pPr lvl="1"/>
            <a:r>
              <a:rPr lang="en-CA" dirty="0"/>
              <a:t>Consider asking for help from the Legal Information Society which has a Lawyer Referral Service where a lawyer may provide a half hour consultation for $20.</a:t>
            </a:r>
          </a:p>
          <a:p>
            <a:pPr lvl="1"/>
            <a:r>
              <a:rPr lang="en-CA" dirty="0"/>
              <a:t>Ask a lawyer or paralegal in your community – a free consultation may be available.</a:t>
            </a:r>
          </a:p>
          <a:p>
            <a:pPr lvl="1"/>
            <a:r>
              <a:rPr lang="en-CA" dirty="0"/>
              <a:t>Getting legal help can build your confidence that you are on the right track.  </a:t>
            </a:r>
          </a:p>
          <a:p>
            <a:pPr lvl="1"/>
            <a:r>
              <a:rPr lang="en-CA" dirty="0"/>
              <a:t>The Adjudicator hearing your case will also be willing to help, to a degree, where you are uncertain about proper procedure.  </a:t>
            </a:r>
          </a:p>
          <a:p>
            <a:endParaRPr lang="en-CA" dirty="0"/>
          </a:p>
        </p:txBody>
      </p:sp>
      <p:pic>
        <p:nvPicPr>
          <p:cNvPr id="4" name="Tip7-01">
            <a:hlinkClick r:id="" action="ppaction://media"/>
            <a:extLst>
              <a:ext uri="{FF2B5EF4-FFF2-40B4-BE49-F238E27FC236}">
                <a16:creationId xmlns:a16="http://schemas.microsoft.com/office/drawing/2014/main" xmlns="" id="{29F0DA1C-07A0-427D-AEEF-2774E1AB82E6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9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82316" y="5981700"/>
            <a:ext cx="609600" cy="609600"/>
          </a:xfrm>
          <a:prstGeom prst="rect">
            <a:avLst/>
          </a:prstGeom>
        </p:spPr>
      </p:pic>
      <p:pic>
        <p:nvPicPr>
          <p:cNvPr id="5" name="Tip7-02">
            <a:hlinkClick r:id="" action="ppaction://media"/>
            <a:extLst>
              <a:ext uri="{FF2B5EF4-FFF2-40B4-BE49-F238E27FC236}">
                <a16:creationId xmlns:a16="http://schemas.microsoft.com/office/drawing/2014/main" xmlns="" id="{F7840508-B817-4F75-999F-B24A378321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xmlns="" r:embed="rId1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724527" y="5981700"/>
            <a:ext cx="609600" cy="609600"/>
          </a:xfrm>
          <a:prstGeom prst="rect">
            <a:avLst/>
          </a:prstGeom>
        </p:spPr>
      </p:pic>
      <p:pic>
        <p:nvPicPr>
          <p:cNvPr id="6" name="Tip7-03">
            <a:hlinkClick r:id="" action="ppaction://media"/>
            <a:extLst>
              <a:ext uri="{FF2B5EF4-FFF2-40B4-BE49-F238E27FC236}">
                <a16:creationId xmlns:a16="http://schemas.microsoft.com/office/drawing/2014/main" xmlns="" id="{178CFF95-5C70-41DF-A236-CB217953CA0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xmlns="" r:embed="rId1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566738" y="5981700"/>
            <a:ext cx="609600" cy="609600"/>
          </a:xfrm>
          <a:prstGeom prst="rect">
            <a:avLst/>
          </a:prstGeom>
        </p:spPr>
      </p:pic>
      <p:pic>
        <p:nvPicPr>
          <p:cNvPr id="7" name="Tip7-04">
            <a:hlinkClick r:id="" action="ppaction://media"/>
            <a:extLst>
              <a:ext uri="{FF2B5EF4-FFF2-40B4-BE49-F238E27FC236}">
                <a16:creationId xmlns:a16="http://schemas.microsoft.com/office/drawing/2014/main" xmlns="" id="{B6F86A07-597F-4685-8696-EEA3B07F02F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xmlns="" r:embed="rId1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312695" y="5981700"/>
            <a:ext cx="609600" cy="609600"/>
          </a:xfrm>
          <a:prstGeom prst="rect">
            <a:avLst/>
          </a:prstGeom>
        </p:spPr>
      </p:pic>
      <p:pic>
        <p:nvPicPr>
          <p:cNvPr id="8" name="Tip7-05">
            <a:hlinkClick r:id="" action="ppaction://media"/>
            <a:extLst>
              <a:ext uri="{FF2B5EF4-FFF2-40B4-BE49-F238E27FC236}">
                <a16:creationId xmlns:a16="http://schemas.microsoft.com/office/drawing/2014/main" xmlns="" id="{ED471F2F-99A5-4353-8F55-3768A870DB30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xmlns="" r:embed="rId14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058652" y="5981700"/>
            <a:ext cx="609600" cy="609600"/>
          </a:xfrm>
          <a:prstGeom prst="rect">
            <a:avLst/>
          </a:prstGeom>
        </p:spPr>
      </p:pic>
      <p:pic>
        <p:nvPicPr>
          <p:cNvPr id="9" name="Tip7-06">
            <a:hlinkClick r:id="" action="ppaction://media"/>
            <a:extLst>
              <a:ext uri="{FF2B5EF4-FFF2-40B4-BE49-F238E27FC236}">
                <a16:creationId xmlns:a16="http://schemas.microsoft.com/office/drawing/2014/main" xmlns="" id="{2D1632AD-E88C-47F7-BF6E-C944B7625A7E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xmlns="" r:embed="rId1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804609" y="5981700"/>
            <a:ext cx="609600" cy="609600"/>
          </a:xfrm>
          <a:prstGeom prst="rect">
            <a:avLst/>
          </a:prstGeom>
        </p:spPr>
      </p:pic>
      <p:pic>
        <p:nvPicPr>
          <p:cNvPr id="10" name="Tip7-07">
            <a:hlinkClick r:id="" action="ppaction://media"/>
            <a:extLst>
              <a:ext uri="{FF2B5EF4-FFF2-40B4-BE49-F238E27FC236}">
                <a16:creationId xmlns:a16="http://schemas.microsoft.com/office/drawing/2014/main" xmlns="" id="{61B244A0-4805-4138-9D43-22D9DE35062D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xmlns="" r:embed="rId16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550566" y="59817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000987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 advClick="0" advTm="3000">
        <p14:pan dir="u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7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773"/>
                            </p:stCondLst>
                            <p:childTnLst>
                              <p:par>
                                <p:cTn id="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26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9038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689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934"/>
                            </p:stCondLst>
                            <p:childTnLst>
                              <p:par>
                                <p:cTn id="2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123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7166"/>
                            </p:stCondLst>
                            <p:childTnLst>
                              <p:par>
                                <p:cTn id="2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587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3043"/>
                            </p:stCondLst>
                            <p:childTnLst>
                              <p:par>
                                <p:cTn id="3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467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7718"/>
                            </p:stCondLst>
                            <p:childTnLst>
                              <p:par>
                                <p:cTn id="4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778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 showWhenStopped="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 showWhenStopped="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 showWhenStopped="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 showWhenStopped="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 showWhenStopped="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7E705D5-CB68-4664-A61B-34A3396D24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373566"/>
            <a:ext cx="9601200" cy="1485900"/>
          </a:xfrm>
        </p:spPr>
        <p:txBody>
          <a:bodyPr>
            <a:normAutofit fontScale="90000"/>
          </a:bodyPr>
          <a:lstStyle/>
          <a:p>
            <a:r>
              <a:rPr lang="en-CA" b="1" dirty="0"/>
              <a:t>You have received your date for your Small Claims Court Hearing. Have you properly prepared for your hearing?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92184BB-59A4-4C3D-838E-B1346C78CF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CA" b="1" dirty="0"/>
              <a:t>Seven important things to do (or not do) when presenting a case in Small Claims Court</a:t>
            </a:r>
          </a:p>
          <a:p>
            <a:pPr lvl="1"/>
            <a:r>
              <a:rPr lang="en-CA" dirty="0"/>
              <a:t>The Small Claims Court Adjudicators have identified 7 things that people overlook when presenting a case a small claims court.  </a:t>
            </a:r>
          </a:p>
          <a:p>
            <a:pPr lvl="1"/>
            <a:r>
              <a:rPr lang="en-CA" dirty="0"/>
              <a:t>Review each tip carefully to ensure you are as prepared as possible when making your case.</a:t>
            </a:r>
          </a:p>
        </p:txBody>
      </p:sp>
      <p:pic>
        <p:nvPicPr>
          <p:cNvPr id="5" name="Additional-01">
            <a:hlinkClick r:id="" action="ppaction://media"/>
            <a:extLst>
              <a:ext uri="{FF2B5EF4-FFF2-40B4-BE49-F238E27FC236}">
                <a16:creationId xmlns:a16="http://schemas.microsoft.com/office/drawing/2014/main" xmlns="" id="{3A1AA04A-E3B7-42F6-8F32-D593CA1EC2A3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499937" y="6224337"/>
            <a:ext cx="609600" cy="609600"/>
          </a:xfrm>
          <a:prstGeom prst="rect">
            <a:avLst/>
          </a:prstGeom>
        </p:spPr>
      </p:pic>
      <p:pic>
        <p:nvPicPr>
          <p:cNvPr id="6" name="Additional-02">
            <a:hlinkClick r:id="" action="ppaction://media"/>
            <a:extLst>
              <a:ext uri="{FF2B5EF4-FFF2-40B4-BE49-F238E27FC236}">
                <a16:creationId xmlns:a16="http://schemas.microsoft.com/office/drawing/2014/main" xmlns="" id="{6EB3CE67-43AF-45CE-BC2F-C956A077A7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xmlns="" r:embed="rId7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237874" y="6248400"/>
            <a:ext cx="609600" cy="609600"/>
          </a:xfrm>
          <a:prstGeom prst="rect">
            <a:avLst/>
          </a:prstGeom>
        </p:spPr>
      </p:pic>
      <p:pic>
        <p:nvPicPr>
          <p:cNvPr id="7" name="Tip 1-01">
            <a:hlinkClick r:id="" action="ppaction://media"/>
            <a:extLst>
              <a:ext uri="{FF2B5EF4-FFF2-40B4-BE49-F238E27FC236}">
                <a16:creationId xmlns:a16="http://schemas.microsoft.com/office/drawing/2014/main" xmlns="" id="{18EE74E8-C9AA-43C0-A826-21509B49590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xmlns="" r:embed="rId8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2000" y="622433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01226323"/>
      </p:ext>
    </p:extLst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06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060"/>
                            </p:stCondLst>
                            <p:childTnLst>
                              <p:par>
                                <p:cTn id="1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82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34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608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 showWhenStopped="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2D4FC8C-EE16-428C-9E9C-18104D21E2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/>
              <a:t>TIP 1.    Tell a story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52E763C-8BDF-400A-809D-4A796DBF86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lvl="0" indent="0">
              <a:buNone/>
            </a:pPr>
            <a:r>
              <a:rPr lang="en-CA" dirty="0"/>
              <a:t>Have you prepared your story?</a:t>
            </a:r>
          </a:p>
          <a:p>
            <a:pPr lvl="1"/>
            <a:r>
              <a:rPr lang="en-CA" dirty="0"/>
              <a:t>Good stories have a beginning, a middle and an end.  </a:t>
            </a:r>
          </a:p>
          <a:p>
            <a:pPr lvl="1"/>
            <a:r>
              <a:rPr lang="en-CA" dirty="0"/>
              <a:t>Your dispute is best presented as a story.  </a:t>
            </a:r>
          </a:p>
          <a:p>
            <a:pPr lvl="1"/>
            <a:r>
              <a:rPr lang="en-CA" dirty="0"/>
              <a:t>The Adjudicator needs to know the background so that he or she can place the dispute in context. </a:t>
            </a:r>
          </a:p>
          <a:p>
            <a:pPr lvl="1"/>
            <a:r>
              <a:rPr lang="en-CA" dirty="0"/>
              <a:t> Take your time.  </a:t>
            </a:r>
          </a:p>
          <a:p>
            <a:pPr lvl="1"/>
            <a:r>
              <a:rPr lang="en-CA" dirty="0"/>
              <a:t>Set the stage.  </a:t>
            </a:r>
          </a:p>
          <a:p>
            <a:pPr lvl="1"/>
            <a:r>
              <a:rPr lang="en-CA" dirty="0"/>
              <a:t>Introduce yourself. </a:t>
            </a:r>
          </a:p>
          <a:p>
            <a:pPr lvl="1"/>
            <a:r>
              <a:rPr lang="en-CA" dirty="0"/>
              <a:t>Start at the beginning and bring out the rest of the story in a methodical way, ending up at the point that you started your Claim. </a:t>
            </a:r>
          </a:p>
          <a:p>
            <a:pPr lvl="1"/>
            <a:r>
              <a:rPr lang="en-CA" dirty="0"/>
              <a:t>If you are the Defendant (defending an claim that has been brought against you), the same principle applies, except that the Claimant gets to go first.</a:t>
            </a:r>
          </a:p>
          <a:p>
            <a:endParaRPr lang="en-CA" dirty="0"/>
          </a:p>
        </p:txBody>
      </p:sp>
      <p:pic>
        <p:nvPicPr>
          <p:cNvPr id="4" name="Tip 1-02">
            <a:hlinkClick r:id="" action="ppaction://media"/>
            <a:extLst>
              <a:ext uri="{FF2B5EF4-FFF2-40B4-BE49-F238E27FC236}">
                <a16:creationId xmlns:a16="http://schemas.microsoft.com/office/drawing/2014/main" xmlns="" id="{EE278524-1EAC-4EE4-A7CB-49282A8B4522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12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371600" y="266700"/>
            <a:ext cx="609600" cy="609600"/>
          </a:xfrm>
          <a:prstGeom prst="rect">
            <a:avLst/>
          </a:prstGeom>
        </p:spPr>
      </p:pic>
      <p:pic>
        <p:nvPicPr>
          <p:cNvPr id="5" name="Tip 1-03">
            <a:hlinkClick r:id="" action="ppaction://media"/>
            <a:extLst>
              <a:ext uri="{FF2B5EF4-FFF2-40B4-BE49-F238E27FC236}">
                <a16:creationId xmlns:a16="http://schemas.microsoft.com/office/drawing/2014/main" xmlns="" id="{21574D52-2CE4-41DB-9640-32C045494C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xmlns="" r:embed="rId14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2133600" y="266700"/>
            <a:ext cx="609600" cy="609600"/>
          </a:xfrm>
          <a:prstGeom prst="rect">
            <a:avLst/>
          </a:prstGeom>
        </p:spPr>
      </p:pic>
      <p:pic>
        <p:nvPicPr>
          <p:cNvPr id="6" name="Tip 1-04">
            <a:hlinkClick r:id="" action="ppaction://media"/>
            <a:extLst>
              <a:ext uri="{FF2B5EF4-FFF2-40B4-BE49-F238E27FC236}">
                <a16:creationId xmlns:a16="http://schemas.microsoft.com/office/drawing/2014/main" xmlns="" id="{A936197D-B38E-439F-B481-0B415417561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xmlns="" r:embed="rId1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2895600" y="266700"/>
            <a:ext cx="609600" cy="609600"/>
          </a:xfrm>
          <a:prstGeom prst="rect">
            <a:avLst/>
          </a:prstGeom>
        </p:spPr>
      </p:pic>
      <p:pic>
        <p:nvPicPr>
          <p:cNvPr id="7" name="Tip 1-05">
            <a:hlinkClick r:id="" action="ppaction://media"/>
            <a:extLst>
              <a:ext uri="{FF2B5EF4-FFF2-40B4-BE49-F238E27FC236}">
                <a16:creationId xmlns:a16="http://schemas.microsoft.com/office/drawing/2014/main" xmlns="" id="{4790192F-B783-4890-A7ED-E758A6CAB3C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xmlns="" r:embed="rId16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3717758" y="266700"/>
            <a:ext cx="609600" cy="609600"/>
          </a:xfrm>
          <a:prstGeom prst="rect">
            <a:avLst/>
          </a:prstGeom>
        </p:spPr>
      </p:pic>
      <p:pic>
        <p:nvPicPr>
          <p:cNvPr id="8" name="Tip 1-06">
            <a:hlinkClick r:id="" action="ppaction://media"/>
            <a:extLst>
              <a:ext uri="{FF2B5EF4-FFF2-40B4-BE49-F238E27FC236}">
                <a16:creationId xmlns:a16="http://schemas.microsoft.com/office/drawing/2014/main" xmlns="" id="{62FE2AEB-54FB-421A-A2A7-A2A3D99B3421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xmlns="" r:embed="rId1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539916" y="266700"/>
            <a:ext cx="609600" cy="609600"/>
          </a:xfrm>
          <a:prstGeom prst="rect">
            <a:avLst/>
          </a:prstGeom>
        </p:spPr>
      </p:pic>
      <p:pic>
        <p:nvPicPr>
          <p:cNvPr id="9" name="Tip 1-07">
            <a:hlinkClick r:id="" action="ppaction://media"/>
            <a:extLst>
              <a:ext uri="{FF2B5EF4-FFF2-40B4-BE49-F238E27FC236}">
                <a16:creationId xmlns:a16="http://schemas.microsoft.com/office/drawing/2014/main" xmlns="" id="{F50B6D45-6060-4A9E-A67C-AB75AED2426D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xmlns="" r:embed="rId18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350042" y="266700"/>
            <a:ext cx="609600" cy="609600"/>
          </a:xfrm>
          <a:prstGeom prst="rect">
            <a:avLst/>
          </a:prstGeom>
        </p:spPr>
      </p:pic>
      <p:pic>
        <p:nvPicPr>
          <p:cNvPr id="10" name="Tip 1-08">
            <a:hlinkClick r:id="" action="ppaction://media"/>
            <a:extLst>
              <a:ext uri="{FF2B5EF4-FFF2-40B4-BE49-F238E27FC236}">
                <a16:creationId xmlns:a16="http://schemas.microsoft.com/office/drawing/2014/main" xmlns="" id="{EA508BF4-3E18-4918-925A-B187F368BDE4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xmlns="" r:embed="rId19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6160168" y="266700"/>
            <a:ext cx="609600" cy="609600"/>
          </a:xfrm>
          <a:prstGeom prst="rect">
            <a:avLst/>
          </a:prstGeom>
        </p:spPr>
      </p:pic>
      <p:pic>
        <p:nvPicPr>
          <p:cNvPr id="11" name="Tip 1-09">
            <a:hlinkClick r:id="" action="ppaction://media"/>
            <a:extLst>
              <a:ext uri="{FF2B5EF4-FFF2-40B4-BE49-F238E27FC236}">
                <a16:creationId xmlns:a16="http://schemas.microsoft.com/office/drawing/2014/main" xmlns="" id="{FCAD6A8B-D4E2-482E-8AFC-2D6DB6CB364F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xmlns="" r:embed="rId20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6946232" y="266700"/>
            <a:ext cx="609600" cy="609600"/>
          </a:xfrm>
          <a:prstGeom prst="rect">
            <a:avLst/>
          </a:prstGeom>
        </p:spPr>
      </p:pic>
      <p:pic>
        <p:nvPicPr>
          <p:cNvPr id="12" name="Tip 1-10">
            <a:hlinkClick r:id="" action="ppaction://media"/>
            <a:extLst>
              <a:ext uri="{FF2B5EF4-FFF2-40B4-BE49-F238E27FC236}">
                <a16:creationId xmlns:a16="http://schemas.microsoft.com/office/drawing/2014/main" xmlns="" id="{D8D6F36F-0B0C-49D7-9D2F-29467D1512B6}"/>
              </a:ext>
            </a:extLst>
          </p:cNvPr>
          <p:cNvPicPr>
            <a:picLocks noChangeAspect="1"/>
          </p:cNvPicPr>
          <p:nvPr>
            <a:audioFile r:link="rId9"/>
            <p:extLst>
              <p:ext uri="{DAA4B4D4-6D71-4841-9C94-3DE7FCFB9230}">
                <p14:media xmlns:p14="http://schemas.microsoft.com/office/powerpoint/2010/main" xmlns="" r:embed="rId2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7732296" y="266700"/>
            <a:ext cx="609600" cy="609600"/>
          </a:xfrm>
          <a:prstGeom prst="rect">
            <a:avLst/>
          </a:prstGeom>
        </p:spPr>
      </p:pic>
      <p:pic>
        <p:nvPicPr>
          <p:cNvPr id="13" name="Tip 1-11">
            <a:hlinkClick r:id="" action="ppaction://media"/>
            <a:extLst>
              <a:ext uri="{FF2B5EF4-FFF2-40B4-BE49-F238E27FC236}">
                <a16:creationId xmlns:a16="http://schemas.microsoft.com/office/drawing/2014/main" xmlns="" id="{66B3A5B9-0DBD-4BD6-BA5F-63064A9E8E73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xmlns="" r:embed="rId22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8566484" y="2667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660861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 advClick="0" advTm="3000">
        <p14:pan dir="u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7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970"/>
                            </p:stCondLst>
                            <p:childTnLst>
                              <p:par>
                                <p:cTn id="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240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373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365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30"/>
                            </p:stCondLst>
                            <p:childTnLst>
                              <p:par>
                                <p:cTn id="2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342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3451"/>
                            </p:stCondLst>
                            <p:childTnLst>
                              <p:par>
                                <p:cTn id="2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616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164"/>
                            </p:stCondLst>
                            <p:childTnLst>
                              <p:par>
                                <p:cTn id="3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237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541"/>
                            </p:stCondLst>
                            <p:childTnLst>
                              <p:par>
                                <p:cTn id="4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222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761"/>
                            </p:stCondLst>
                            <p:childTnLst>
                              <p:par>
                                <p:cTn id="5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237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3138"/>
                            </p:stCondLst>
                            <p:childTnLst>
                              <p:par>
                                <p:cTn id="5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4" dur="781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948"/>
                            </p:stCondLst>
                            <p:childTnLst>
                              <p:par>
                                <p:cTn id="6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1" dur="632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 showWhenStopped="0">
                <p:cTn id="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 showWhenStopped="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 showWhenStopped="0">
                <p:cTn id="7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 showWhenStopped="0">
                <p:cTn id="7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 showWhenStopped="0">
                <p:cTn id="7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7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8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 showWhenStopped="0">
                <p:cTn id="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D10D29D-4B9F-4CA5-AE44-D2DB510100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10459844" cy="1485900"/>
          </a:xfrm>
        </p:spPr>
        <p:txBody>
          <a:bodyPr>
            <a:normAutofit/>
          </a:bodyPr>
          <a:lstStyle/>
          <a:p>
            <a:r>
              <a:rPr lang="en-CA" b="1" dirty="0"/>
              <a:t>TIP 2.    Cases are presented with evidence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50D869B-D88B-4C93-AB6B-8864DB4698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lvl="0" indent="0">
              <a:buNone/>
            </a:pPr>
            <a:r>
              <a:rPr lang="en-CA" dirty="0"/>
              <a:t>Do you have evidence to support your side (version)  of the story?</a:t>
            </a:r>
          </a:p>
          <a:p>
            <a:pPr lvl="1"/>
            <a:r>
              <a:rPr lang="en-CA" dirty="0"/>
              <a:t>Adjudicators will decide the case based on the evidence presented. </a:t>
            </a:r>
          </a:p>
          <a:p>
            <a:pPr lvl="1"/>
            <a:r>
              <a:rPr lang="en-CA" dirty="0"/>
              <a:t>Evidence comes in several different forms, principally the sworn testimony of</a:t>
            </a:r>
            <a:r>
              <a:rPr lang="en-CA" b="1" dirty="0"/>
              <a:t> people</a:t>
            </a:r>
            <a:r>
              <a:rPr lang="en-CA" dirty="0"/>
              <a:t> (witnesses) and </a:t>
            </a:r>
            <a:r>
              <a:rPr lang="en-CA" b="1" dirty="0"/>
              <a:t>documents</a:t>
            </a:r>
            <a:r>
              <a:rPr lang="en-CA" dirty="0"/>
              <a:t>.  </a:t>
            </a:r>
          </a:p>
          <a:p>
            <a:pPr lvl="1"/>
            <a:r>
              <a:rPr lang="en-CA" dirty="0"/>
              <a:t>Witnesses should have first-hand knowledge of what they speak about, otherwise their evidence may be seen as mere “hearsay” and given little or no value.  </a:t>
            </a:r>
          </a:p>
          <a:p>
            <a:pPr lvl="1"/>
            <a:r>
              <a:rPr lang="en-CA" dirty="0"/>
              <a:t>As a party (Claimant or Defendant) you must bring to court all of the witnesses (including you) and documents that you believe would be helpful to proving your case. </a:t>
            </a:r>
          </a:p>
          <a:p>
            <a:pPr lvl="1"/>
            <a:r>
              <a:rPr lang="en-CA" dirty="0"/>
              <a:t> It will not help you to speak about documents that you left at home, or to refer to witnesses that are busy elsewhere. </a:t>
            </a:r>
          </a:p>
          <a:p>
            <a:pPr lvl="1"/>
            <a:r>
              <a:rPr lang="en-CA" dirty="0"/>
              <a:t>The trial (small claims court hearing) is when these things or people are needed. </a:t>
            </a:r>
          </a:p>
          <a:p>
            <a:pPr lvl="1"/>
            <a:r>
              <a:rPr lang="en-CA" dirty="0"/>
              <a:t>Sometimes, a trial may be adjourned (rescheduled) to allow a necessary witness to attend on another day, but there had better be a good reason for why they are not in attendance for the first day.</a:t>
            </a:r>
          </a:p>
          <a:p>
            <a:pPr marL="0" indent="0">
              <a:buNone/>
            </a:pPr>
            <a:endParaRPr lang="en-CA" dirty="0"/>
          </a:p>
        </p:txBody>
      </p:sp>
      <p:pic>
        <p:nvPicPr>
          <p:cNvPr id="5" name="Audio Track-3-01">
            <a:hlinkClick r:id="" action="ppaction://media"/>
            <a:extLst>
              <a:ext uri="{FF2B5EF4-FFF2-40B4-BE49-F238E27FC236}">
                <a16:creationId xmlns:a16="http://schemas.microsoft.com/office/drawing/2014/main" xmlns="" id="{C75957F6-EA9E-4DA4-9949-F5AFFBF237E7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1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46221" y="76200"/>
            <a:ext cx="609600" cy="609600"/>
          </a:xfrm>
          <a:prstGeom prst="rect">
            <a:avLst/>
          </a:prstGeom>
        </p:spPr>
      </p:pic>
      <p:pic>
        <p:nvPicPr>
          <p:cNvPr id="6" name="Audio Track-3-02">
            <a:hlinkClick r:id="" action="ppaction://media"/>
            <a:extLst>
              <a:ext uri="{FF2B5EF4-FFF2-40B4-BE49-F238E27FC236}">
                <a16:creationId xmlns:a16="http://schemas.microsoft.com/office/drawing/2014/main" xmlns="" id="{8D7DD41F-E4C2-4593-B4C2-993DBA7EB4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xmlns="" r:embed="rId1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528010" y="76200"/>
            <a:ext cx="609600" cy="609600"/>
          </a:xfrm>
          <a:prstGeom prst="rect">
            <a:avLst/>
          </a:prstGeom>
        </p:spPr>
      </p:pic>
      <p:pic>
        <p:nvPicPr>
          <p:cNvPr id="7" name="Audio Track-3-03">
            <a:hlinkClick r:id="" action="ppaction://media"/>
            <a:extLst>
              <a:ext uri="{FF2B5EF4-FFF2-40B4-BE49-F238E27FC236}">
                <a16:creationId xmlns:a16="http://schemas.microsoft.com/office/drawing/2014/main" xmlns="" id="{34784643-4904-4BC6-8DDF-2EB97EBC004D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xmlns="" r:embed="rId14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2209799" y="76200"/>
            <a:ext cx="609600" cy="609600"/>
          </a:xfrm>
          <a:prstGeom prst="rect">
            <a:avLst/>
          </a:prstGeom>
        </p:spPr>
      </p:pic>
      <p:pic>
        <p:nvPicPr>
          <p:cNvPr id="8" name="Audio Track-3-04">
            <a:hlinkClick r:id="" action="ppaction://media"/>
            <a:extLst>
              <a:ext uri="{FF2B5EF4-FFF2-40B4-BE49-F238E27FC236}">
                <a16:creationId xmlns:a16="http://schemas.microsoft.com/office/drawing/2014/main" xmlns="" id="{45E32310-3BA3-4C8C-929C-37C0BB1E765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xmlns="" r:embed="rId1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2951746" y="76200"/>
            <a:ext cx="609600" cy="609600"/>
          </a:xfrm>
          <a:prstGeom prst="rect">
            <a:avLst/>
          </a:prstGeom>
        </p:spPr>
      </p:pic>
      <p:pic>
        <p:nvPicPr>
          <p:cNvPr id="9" name="Audio Track-3-05">
            <a:hlinkClick r:id="" action="ppaction://media"/>
            <a:extLst>
              <a:ext uri="{FF2B5EF4-FFF2-40B4-BE49-F238E27FC236}">
                <a16:creationId xmlns:a16="http://schemas.microsoft.com/office/drawing/2014/main" xmlns="" id="{F9C63644-9287-41BD-A51B-0DCDE44037DE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xmlns="" r:embed="rId16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3693693" y="76200"/>
            <a:ext cx="609600" cy="609600"/>
          </a:xfrm>
          <a:prstGeom prst="rect">
            <a:avLst/>
          </a:prstGeom>
        </p:spPr>
      </p:pic>
      <p:pic>
        <p:nvPicPr>
          <p:cNvPr id="10" name="Audio Track-3-06">
            <a:hlinkClick r:id="" action="ppaction://media"/>
            <a:extLst>
              <a:ext uri="{FF2B5EF4-FFF2-40B4-BE49-F238E27FC236}">
                <a16:creationId xmlns:a16="http://schemas.microsoft.com/office/drawing/2014/main" xmlns="" id="{D6A4379B-F431-47B8-9F47-D35638EE245C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xmlns="" r:embed="rId1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435640" y="76200"/>
            <a:ext cx="609600" cy="609600"/>
          </a:xfrm>
          <a:prstGeom prst="rect">
            <a:avLst/>
          </a:prstGeom>
        </p:spPr>
      </p:pic>
      <p:pic>
        <p:nvPicPr>
          <p:cNvPr id="11" name="Audio Track-3-07">
            <a:hlinkClick r:id="" action="ppaction://media"/>
            <a:extLst>
              <a:ext uri="{FF2B5EF4-FFF2-40B4-BE49-F238E27FC236}">
                <a16:creationId xmlns:a16="http://schemas.microsoft.com/office/drawing/2014/main" xmlns="" id="{F62B0C92-5B96-4F35-9BBC-87EEAF1646FD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xmlns="" r:embed="rId18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177587" y="76200"/>
            <a:ext cx="609600" cy="609600"/>
          </a:xfrm>
          <a:prstGeom prst="rect">
            <a:avLst/>
          </a:prstGeom>
        </p:spPr>
      </p:pic>
      <p:pic>
        <p:nvPicPr>
          <p:cNvPr id="12" name="Audio Track-3-08">
            <a:hlinkClick r:id="" action="ppaction://media"/>
            <a:extLst>
              <a:ext uri="{FF2B5EF4-FFF2-40B4-BE49-F238E27FC236}">
                <a16:creationId xmlns:a16="http://schemas.microsoft.com/office/drawing/2014/main" xmlns="" id="{CFCD8AF8-1F48-4CD8-9BD8-FB05BA50FF89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xmlns="" r:embed="rId19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919534" y="76200"/>
            <a:ext cx="609600" cy="609600"/>
          </a:xfrm>
          <a:prstGeom prst="rect">
            <a:avLst/>
          </a:prstGeom>
        </p:spPr>
      </p:pic>
      <p:pic>
        <p:nvPicPr>
          <p:cNvPr id="13" name="Audio Track-3-09">
            <a:hlinkClick r:id="" action="ppaction://media"/>
            <a:extLst>
              <a:ext uri="{FF2B5EF4-FFF2-40B4-BE49-F238E27FC236}">
                <a16:creationId xmlns:a16="http://schemas.microsoft.com/office/drawing/2014/main" xmlns="" id="{9F724C12-8506-439F-80CB-601DBC08AF22}"/>
              </a:ext>
            </a:extLst>
          </p:cNvPr>
          <p:cNvPicPr>
            <a:picLocks noChangeAspect="1"/>
          </p:cNvPicPr>
          <p:nvPr>
            <a:audioFile r:link="rId9"/>
            <p:extLst>
              <p:ext uri="{DAA4B4D4-6D71-4841-9C94-3DE7FCFB9230}">
                <p14:media xmlns:p14="http://schemas.microsoft.com/office/powerpoint/2010/main" xmlns="" r:embed="rId20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6601323" y="76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134576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 advClick="0" advTm="3000">
        <p14:pan dir="u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9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892"/>
                            </p:stCondLst>
                            <p:childTnLst>
                              <p:par>
                                <p:cTn id="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18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078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431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388"/>
                            </p:stCondLst>
                            <p:childTnLst>
                              <p:par>
                                <p:cTn id="2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687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2258"/>
                            </p:stCondLst>
                            <p:childTnLst>
                              <p:par>
                                <p:cTn id="2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825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512"/>
                            </p:stCondLst>
                            <p:childTnLst>
                              <p:par>
                                <p:cTn id="3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1071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1222"/>
                            </p:stCondLst>
                            <p:childTnLst>
                              <p:par>
                                <p:cTn id="4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676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7987"/>
                            </p:stCondLst>
                            <p:childTnLst>
                              <p:par>
                                <p:cTn id="5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4075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2062"/>
                            </p:stCondLst>
                            <p:childTnLst>
                              <p:par>
                                <p:cTn id="5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1110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 showWhenStopped="0">
                <p:cTn id="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 showWhenStopped="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 showWhenStopped="0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 showWhenStopped="0">
                <p:cTn id="6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6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 showWhenStopped="0">
                <p:cTn id="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0E372C1-308D-4B6E-83E2-9FC1CA573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/>
              <a:t>TIP 3.    What is cross-examination?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C73D2D0-E185-451D-A202-7EFE09A2C7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lvl="0" indent="0">
              <a:buNone/>
            </a:pPr>
            <a:r>
              <a:rPr lang="en-CA" b="1" dirty="0"/>
              <a:t>Are you ready to cross-examine the other party and his/her witnesses?</a:t>
            </a:r>
            <a:r>
              <a:rPr lang="en-CA" dirty="0"/>
              <a:t> </a:t>
            </a:r>
          </a:p>
          <a:p>
            <a:pPr lvl="1"/>
            <a:r>
              <a:rPr lang="en-CA" dirty="0"/>
              <a:t>Cross-examination means asking questions, not just arguing with the witness. </a:t>
            </a:r>
          </a:p>
          <a:p>
            <a:pPr lvl="1"/>
            <a:r>
              <a:rPr lang="en-CA" dirty="0"/>
              <a:t>You will have the chance to cross-examine the other party and his or her witnesses.  </a:t>
            </a:r>
          </a:p>
          <a:p>
            <a:pPr lvl="1"/>
            <a:r>
              <a:rPr lang="en-CA" dirty="0"/>
              <a:t>A good cross-examination brings out facts that the witness omitted, or shows that they may not be telling the whole truth.  </a:t>
            </a:r>
          </a:p>
          <a:p>
            <a:pPr lvl="1"/>
            <a:r>
              <a:rPr lang="en-CA" dirty="0"/>
              <a:t>If you choose to cross-examine, be careful what you ask, as you are stuck with the answers.  </a:t>
            </a:r>
          </a:p>
          <a:p>
            <a:pPr lvl="1"/>
            <a:r>
              <a:rPr lang="en-CA" dirty="0"/>
              <a:t>Many self-represented parties choose not to cross-examine, knowing that cross-examination is a legal skill that not everyone possesses. </a:t>
            </a:r>
          </a:p>
          <a:p>
            <a:pPr lvl="1"/>
            <a:r>
              <a:rPr lang="en-CA" dirty="0"/>
              <a:t> The Adjudicator will not hold it against you if you decide not to cross-examine, but just wish to tell your own story.</a:t>
            </a:r>
          </a:p>
          <a:p>
            <a:pPr marL="0" indent="0">
              <a:buNone/>
            </a:pPr>
            <a:endParaRPr lang="en-CA" dirty="0"/>
          </a:p>
        </p:txBody>
      </p:sp>
      <p:pic>
        <p:nvPicPr>
          <p:cNvPr id="4" name="Tip3-01">
            <a:hlinkClick r:id="" action="ppaction://media"/>
            <a:extLst>
              <a:ext uri="{FF2B5EF4-FFF2-40B4-BE49-F238E27FC236}">
                <a16:creationId xmlns:a16="http://schemas.microsoft.com/office/drawing/2014/main" xmlns="" id="{887DF8A2-D388-4DAE-B973-05CF05BDA70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10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066800" y="76200"/>
            <a:ext cx="609600" cy="609600"/>
          </a:xfrm>
          <a:prstGeom prst="rect">
            <a:avLst/>
          </a:prstGeom>
        </p:spPr>
      </p:pic>
      <p:pic>
        <p:nvPicPr>
          <p:cNvPr id="5" name="Tip3-02">
            <a:hlinkClick r:id="" action="ppaction://media"/>
            <a:extLst>
              <a:ext uri="{FF2B5EF4-FFF2-40B4-BE49-F238E27FC236}">
                <a16:creationId xmlns:a16="http://schemas.microsoft.com/office/drawing/2014/main" xmlns="" id="{628884A2-1B50-4276-8C92-EF70EE8017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xmlns="" r:embed="rId1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736558" y="76200"/>
            <a:ext cx="609600" cy="609600"/>
          </a:xfrm>
          <a:prstGeom prst="rect">
            <a:avLst/>
          </a:prstGeom>
        </p:spPr>
      </p:pic>
      <p:pic>
        <p:nvPicPr>
          <p:cNvPr id="6" name="Tip3-03">
            <a:hlinkClick r:id="" action="ppaction://media"/>
            <a:extLst>
              <a:ext uri="{FF2B5EF4-FFF2-40B4-BE49-F238E27FC236}">
                <a16:creationId xmlns:a16="http://schemas.microsoft.com/office/drawing/2014/main" xmlns="" id="{A3292A9F-204D-4C3B-B606-3D9CB0B7284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xmlns="" r:embed="rId1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406316" y="76200"/>
            <a:ext cx="609600" cy="609600"/>
          </a:xfrm>
          <a:prstGeom prst="rect">
            <a:avLst/>
          </a:prstGeom>
        </p:spPr>
      </p:pic>
      <p:pic>
        <p:nvPicPr>
          <p:cNvPr id="7" name="Tip3-04">
            <a:hlinkClick r:id="" action="ppaction://media"/>
            <a:extLst>
              <a:ext uri="{FF2B5EF4-FFF2-40B4-BE49-F238E27FC236}">
                <a16:creationId xmlns:a16="http://schemas.microsoft.com/office/drawing/2014/main" xmlns="" id="{A4BCF65A-07FE-45E8-AEC9-AD3B9C0B3AB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xmlns="" r:embed="rId14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3076074" y="76200"/>
            <a:ext cx="609600" cy="609600"/>
          </a:xfrm>
          <a:prstGeom prst="rect">
            <a:avLst/>
          </a:prstGeom>
        </p:spPr>
      </p:pic>
      <p:pic>
        <p:nvPicPr>
          <p:cNvPr id="8" name="Tip3-05">
            <a:hlinkClick r:id="" action="ppaction://media"/>
            <a:extLst>
              <a:ext uri="{FF2B5EF4-FFF2-40B4-BE49-F238E27FC236}">
                <a16:creationId xmlns:a16="http://schemas.microsoft.com/office/drawing/2014/main" xmlns="" id="{4C425DE6-1AC1-4984-B6AC-DD46FFA34B6B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xmlns="" r:embed="rId1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3745832" y="76200"/>
            <a:ext cx="609600" cy="609600"/>
          </a:xfrm>
          <a:prstGeom prst="rect">
            <a:avLst/>
          </a:prstGeom>
        </p:spPr>
      </p:pic>
      <p:pic>
        <p:nvPicPr>
          <p:cNvPr id="9" name="Tip3-06">
            <a:hlinkClick r:id="" action="ppaction://media"/>
            <a:extLst>
              <a:ext uri="{FF2B5EF4-FFF2-40B4-BE49-F238E27FC236}">
                <a16:creationId xmlns:a16="http://schemas.microsoft.com/office/drawing/2014/main" xmlns="" id="{4F47DF5F-34B9-4F63-9113-0FE65E56D2BB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xmlns="" r:embed="rId16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415590" y="76200"/>
            <a:ext cx="609600" cy="609600"/>
          </a:xfrm>
          <a:prstGeom prst="rect">
            <a:avLst/>
          </a:prstGeom>
        </p:spPr>
      </p:pic>
      <p:pic>
        <p:nvPicPr>
          <p:cNvPr id="10" name="Tip3-07">
            <a:hlinkClick r:id="" action="ppaction://media"/>
            <a:extLst>
              <a:ext uri="{FF2B5EF4-FFF2-40B4-BE49-F238E27FC236}">
                <a16:creationId xmlns:a16="http://schemas.microsoft.com/office/drawing/2014/main" xmlns="" id="{82B4A198-5E28-48BC-9C34-71C3133F6A20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xmlns="" r:embed="rId17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085348" y="76200"/>
            <a:ext cx="609600" cy="609600"/>
          </a:xfrm>
          <a:prstGeom prst="rect">
            <a:avLst/>
          </a:prstGeom>
        </p:spPr>
      </p:pic>
      <p:pic>
        <p:nvPicPr>
          <p:cNvPr id="11" name="Tip3-08">
            <a:hlinkClick r:id="" action="ppaction://media"/>
            <a:extLst>
              <a:ext uri="{FF2B5EF4-FFF2-40B4-BE49-F238E27FC236}">
                <a16:creationId xmlns:a16="http://schemas.microsoft.com/office/drawing/2014/main" xmlns="" id="{D8235259-A966-4E00-A40B-196DC57431D6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xmlns="" r:embed="rId18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755106" y="76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066580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 advClick="0" advTm="3000">
        <p14:pan dir="u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284"/>
                            </p:stCondLst>
                            <p:childTnLst>
                              <p:par>
                                <p:cTn id="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449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8777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496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3740"/>
                            </p:stCondLst>
                            <p:childTnLst>
                              <p:par>
                                <p:cTn id="2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446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8206"/>
                            </p:stCondLst>
                            <p:childTnLst>
                              <p:par>
                                <p:cTn id="2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668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4893"/>
                            </p:stCondLst>
                            <p:childTnLst>
                              <p:par>
                                <p:cTn id="3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517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65"/>
                            </p:stCondLst>
                            <p:childTnLst>
                              <p:par>
                                <p:cTn id="4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812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8189"/>
                            </p:stCondLst>
                            <p:childTnLst>
                              <p:par>
                                <p:cTn id="5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841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 showWhenStopped="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 showWhenStopped="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 showWhenStopped="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 showWhenStopped="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 showWhenStopped="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6D7C250-581F-4BB1-8667-B3A93C52DC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/>
              <a:t>TIP 4.    Documents must be proved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D0BE761-1ED2-4774-A84B-C8AA3A004A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CA" b="1" dirty="0"/>
              <a:t>Are you ready to prove your documents?</a:t>
            </a:r>
            <a:endParaRPr lang="en-CA" dirty="0"/>
          </a:p>
          <a:p>
            <a:pPr lvl="1"/>
            <a:r>
              <a:rPr lang="en-CA" dirty="0"/>
              <a:t>With rare exceptions, documents must be authenticated by someone who is familiar with the document.  </a:t>
            </a:r>
          </a:p>
          <a:p>
            <a:pPr lvl="1"/>
            <a:r>
              <a:rPr lang="en-CA" dirty="0"/>
              <a:t>For example, if it is an email between A and B, either of A or B can authenticate it by saying “I sent it” or “I received it.” </a:t>
            </a:r>
          </a:p>
          <a:p>
            <a:pPr lvl="1"/>
            <a:r>
              <a:rPr lang="en-CA" dirty="0"/>
              <a:t> If it is a contract, you may be able to testify that you signed it, or were given it.  </a:t>
            </a:r>
          </a:p>
          <a:p>
            <a:pPr lvl="1"/>
            <a:r>
              <a:rPr lang="en-CA" dirty="0"/>
              <a:t>If it is a photograph, someone may need to testify that they took the photograph.  </a:t>
            </a:r>
          </a:p>
          <a:p>
            <a:pPr lvl="1"/>
            <a:r>
              <a:rPr lang="en-CA" dirty="0"/>
              <a:t>A document that is not authenticated this way may not be accepted, or may be given little “weight.”</a:t>
            </a:r>
          </a:p>
          <a:p>
            <a:endParaRPr lang="en-CA" dirty="0"/>
          </a:p>
        </p:txBody>
      </p:sp>
      <p:pic>
        <p:nvPicPr>
          <p:cNvPr id="4" name="Tip4-01">
            <a:hlinkClick r:id="" action="ppaction://media"/>
            <a:extLst>
              <a:ext uri="{FF2B5EF4-FFF2-40B4-BE49-F238E27FC236}">
                <a16:creationId xmlns:a16="http://schemas.microsoft.com/office/drawing/2014/main" xmlns="" id="{E1F9E569-6592-4964-9567-4ECBDDCCAE51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9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66800" y="6096000"/>
            <a:ext cx="609600" cy="609600"/>
          </a:xfrm>
          <a:prstGeom prst="rect">
            <a:avLst/>
          </a:prstGeom>
        </p:spPr>
      </p:pic>
      <p:pic>
        <p:nvPicPr>
          <p:cNvPr id="5" name="Tip4-02">
            <a:hlinkClick r:id="" action="ppaction://media"/>
            <a:extLst>
              <a:ext uri="{FF2B5EF4-FFF2-40B4-BE49-F238E27FC236}">
                <a16:creationId xmlns:a16="http://schemas.microsoft.com/office/drawing/2014/main" xmlns="" id="{101EFAB4-4242-42AD-A3E2-3B5D8A3689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xmlns="" r:embed="rId1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844842" y="6096000"/>
            <a:ext cx="609600" cy="609600"/>
          </a:xfrm>
          <a:prstGeom prst="rect">
            <a:avLst/>
          </a:prstGeom>
        </p:spPr>
      </p:pic>
      <p:pic>
        <p:nvPicPr>
          <p:cNvPr id="6" name="Tip4-03">
            <a:hlinkClick r:id="" action="ppaction://media"/>
            <a:extLst>
              <a:ext uri="{FF2B5EF4-FFF2-40B4-BE49-F238E27FC236}">
                <a16:creationId xmlns:a16="http://schemas.microsoft.com/office/drawing/2014/main" xmlns="" id="{C7BC4762-9E16-4864-9F93-EB33431E6ACD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xmlns="" r:embed="rId1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622884" y="6096000"/>
            <a:ext cx="609600" cy="609600"/>
          </a:xfrm>
          <a:prstGeom prst="rect">
            <a:avLst/>
          </a:prstGeom>
        </p:spPr>
      </p:pic>
      <p:pic>
        <p:nvPicPr>
          <p:cNvPr id="7" name="Tip4-04">
            <a:hlinkClick r:id="" action="ppaction://media"/>
            <a:extLst>
              <a:ext uri="{FF2B5EF4-FFF2-40B4-BE49-F238E27FC236}">
                <a16:creationId xmlns:a16="http://schemas.microsoft.com/office/drawing/2014/main" xmlns="" id="{D74FB34E-3A88-4ECA-BA63-0FD2B92B142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xmlns="" r:embed="rId1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400926" y="6096000"/>
            <a:ext cx="609600" cy="609600"/>
          </a:xfrm>
          <a:prstGeom prst="rect">
            <a:avLst/>
          </a:prstGeom>
        </p:spPr>
      </p:pic>
      <p:pic>
        <p:nvPicPr>
          <p:cNvPr id="8" name="Tip4-05">
            <a:hlinkClick r:id="" action="ppaction://media"/>
            <a:extLst>
              <a:ext uri="{FF2B5EF4-FFF2-40B4-BE49-F238E27FC236}">
                <a16:creationId xmlns:a16="http://schemas.microsoft.com/office/drawing/2014/main" xmlns="" id="{48FBDE2C-BDB8-48A9-954C-BFDD2B629D8F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xmlns="" r:embed="rId14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178968" y="6096000"/>
            <a:ext cx="609600" cy="609600"/>
          </a:xfrm>
          <a:prstGeom prst="rect">
            <a:avLst/>
          </a:prstGeom>
        </p:spPr>
      </p:pic>
      <p:pic>
        <p:nvPicPr>
          <p:cNvPr id="9" name="Tip4-06">
            <a:hlinkClick r:id="" action="ppaction://media"/>
            <a:extLst>
              <a:ext uri="{FF2B5EF4-FFF2-40B4-BE49-F238E27FC236}">
                <a16:creationId xmlns:a16="http://schemas.microsoft.com/office/drawing/2014/main" xmlns="" id="{3A57EFEC-F968-4557-911D-5D8C206E7DA0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xmlns="" r:embed="rId1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957010" y="6096000"/>
            <a:ext cx="609600" cy="609600"/>
          </a:xfrm>
          <a:prstGeom prst="rect">
            <a:avLst/>
          </a:prstGeom>
        </p:spPr>
      </p:pic>
      <p:pic>
        <p:nvPicPr>
          <p:cNvPr id="10" name="Tip4-07">
            <a:hlinkClick r:id="" action="ppaction://media"/>
            <a:extLst>
              <a:ext uri="{FF2B5EF4-FFF2-40B4-BE49-F238E27FC236}">
                <a16:creationId xmlns:a16="http://schemas.microsoft.com/office/drawing/2014/main" xmlns="" id="{31F75FD1-5996-4A0D-8563-FB9DB35F708F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xmlns="" r:embed="rId16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35052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206584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 advClick="0" advTm="3000">
        <p14:pan dir="u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3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735"/>
                            </p:stCondLst>
                            <p:childTnLst>
                              <p:par>
                                <p:cTn id="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266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399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632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2720"/>
                            </p:stCondLst>
                            <p:childTnLst>
                              <p:par>
                                <p:cTn id="2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903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1758"/>
                            </p:stCondLst>
                            <p:childTnLst>
                              <p:par>
                                <p:cTn id="2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559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7348"/>
                            </p:stCondLst>
                            <p:childTnLst>
                              <p:par>
                                <p:cTn id="3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522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2572"/>
                            </p:stCondLst>
                            <p:childTnLst>
                              <p:par>
                                <p:cTn id="4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645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 showWhenStopped="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 showWhenStopped="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 showWhenStopped="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 showWhenStopped="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 showWhenStopped="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9CE4150-0738-403C-9390-248DDE53F0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b="1" dirty="0"/>
              <a:t>Have you brought sufficient copies of your documents to your hearing?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847F8B9-D387-4A69-B9E4-5A7CF34D35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6000"/>
            <a:ext cx="9601200" cy="3581400"/>
          </a:xfrm>
        </p:spPr>
        <p:txBody>
          <a:bodyPr/>
          <a:lstStyle/>
          <a:p>
            <a:pPr lvl="1"/>
            <a:r>
              <a:rPr lang="en-CA" dirty="0"/>
              <a:t>Any document that you refer to becomes part of the court file, so bring enough copies (usually three) so that the court and the other party can have one.  </a:t>
            </a:r>
          </a:p>
          <a:p>
            <a:pPr lvl="1"/>
            <a:r>
              <a:rPr lang="en-CA" dirty="0"/>
              <a:t>The same is true of photographs - bring copies for everyone.  </a:t>
            </a:r>
          </a:p>
          <a:p>
            <a:pPr lvl="1"/>
            <a:r>
              <a:rPr lang="en-CA" dirty="0"/>
              <a:t>If you plan to show a video, bring copies on a DVD or thumb drive, so it can be shown on the equipment in the court and also taken away by the Adjudicator.</a:t>
            </a:r>
          </a:p>
          <a:p>
            <a:pPr lvl="1"/>
            <a:r>
              <a:rPr lang="en-CA" dirty="0"/>
              <a:t>Do </a:t>
            </a:r>
            <a:r>
              <a:rPr lang="en-CA" u="sng" dirty="0"/>
              <a:t>not</a:t>
            </a:r>
            <a:r>
              <a:rPr lang="en-CA" dirty="0"/>
              <a:t> offer to show pictures or videos on your phone or laptop.  Print them out and bring copies, or in the case of videos, bring it on a CD or thumb drive.</a:t>
            </a:r>
          </a:p>
          <a:p>
            <a:endParaRPr lang="en-CA" dirty="0"/>
          </a:p>
        </p:txBody>
      </p:sp>
      <p:pic>
        <p:nvPicPr>
          <p:cNvPr id="4" name="Tip4.5-01">
            <a:hlinkClick r:id="" action="ppaction://media"/>
            <a:extLst>
              <a:ext uri="{FF2B5EF4-FFF2-40B4-BE49-F238E27FC236}">
                <a16:creationId xmlns:a16="http://schemas.microsoft.com/office/drawing/2014/main" xmlns="" id="{356F65A0-29ED-4286-999A-F41EA9CCF39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7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66800" y="5562600"/>
            <a:ext cx="609600" cy="609600"/>
          </a:xfrm>
          <a:prstGeom prst="rect">
            <a:avLst/>
          </a:prstGeom>
        </p:spPr>
      </p:pic>
      <p:pic>
        <p:nvPicPr>
          <p:cNvPr id="5" name="Tip4.5-02">
            <a:hlinkClick r:id="" action="ppaction://media"/>
            <a:extLst>
              <a:ext uri="{FF2B5EF4-FFF2-40B4-BE49-F238E27FC236}">
                <a16:creationId xmlns:a16="http://schemas.microsoft.com/office/drawing/2014/main" xmlns="" id="{2202E838-C3D2-45A3-AE02-A53AFFBFF1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xmlns="" r:embed="rId9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796716" y="5562600"/>
            <a:ext cx="609600" cy="609600"/>
          </a:xfrm>
          <a:prstGeom prst="rect">
            <a:avLst/>
          </a:prstGeom>
        </p:spPr>
      </p:pic>
      <p:pic>
        <p:nvPicPr>
          <p:cNvPr id="6" name="Tip4.5-03">
            <a:hlinkClick r:id="" action="ppaction://media"/>
            <a:extLst>
              <a:ext uri="{FF2B5EF4-FFF2-40B4-BE49-F238E27FC236}">
                <a16:creationId xmlns:a16="http://schemas.microsoft.com/office/drawing/2014/main" xmlns="" id="{8D91B541-22C6-4624-AB25-73A7BFE23E8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xmlns="" r:embed="rId10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538664" y="5562600"/>
            <a:ext cx="609600" cy="609600"/>
          </a:xfrm>
          <a:prstGeom prst="rect">
            <a:avLst/>
          </a:prstGeom>
        </p:spPr>
      </p:pic>
      <p:pic>
        <p:nvPicPr>
          <p:cNvPr id="7" name="Tip4.5-04">
            <a:hlinkClick r:id="" action="ppaction://media"/>
            <a:extLst>
              <a:ext uri="{FF2B5EF4-FFF2-40B4-BE49-F238E27FC236}">
                <a16:creationId xmlns:a16="http://schemas.microsoft.com/office/drawing/2014/main" xmlns="" id="{FF28A431-1808-4183-9B11-A8004D82DC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xmlns="" r:embed="rId1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280612" y="5562600"/>
            <a:ext cx="609600" cy="609600"/>
          </a:xfrm>
          <a:prstGeom prst="rect">
            <a:avLst/>
          </a:prstGeom>
        </p:spPr>
      </p:pic>
      <p:pic>
        <p:nvPicPr>
          <p:cNvPr id="8" name="Tip4.5-05">
            <a:hlinkClick r:id="" action="ppaction://media"/>
            <a:extLst>
              <a:ext uri="{FF2B5EF4-FFF2-40B4-BE49-F238E27FC236}">
                <a16:creationId xmlns:a16="http://schemas.microsoft.com/office/drawing/2014/main" xmlns="" id="{FF2287B2-A5B4-4EB0-A6DF-5D03387D8BEC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xmlns="" r:embed="rId1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022560" y="55626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772296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 advClick="0" advTm="3000">
        <p14:pan dir="u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9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892"/>
                            </p:stCondLst>
                            <p:childTnLst>
                              <p:par>
                                <p:cTn id="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937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3269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397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7239"/>
                            </p:stCondLst>
                            <p:childTnLst>
                              <p:par>
                                <p:cTn id="2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956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6799"/>
                            </p:stCondLst>
                            <p:childTnLst>
                              <p:par>
                                <p:cTn id="2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995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 showWhenStopped="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 showWhenStopped="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137C7D8-B10C-4E43-8048-55239B189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/>
              <a:t>TIP 5.    Experts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87D3DCA-8A3B-4CC1-B868-EADE972FF6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804737"/>
            <a:ext cx="9601200" cy="4062663"/>
          </a:xfrm>
        </p:spPr>
        <p:txBody>
          <a:bodyPr>
            <a:normAutofit fontScale="92500" lnSpcReduction="20000"/>
          </a:bodyPr>
          <a:lstStyle/>
          <a:p>
            <a:pPr marL="0" lvl="0" indent="0">
              <a:buNone/>
            </a:pPr>
            <a:r>
              <a:rPr lang="en-CA" b="1" dirty="0"/>
              <a:t>Do you need to have an expert testify at your hearing?</a:t>
            </a:r>
            <a:endParaRPr lang="en-CA" dirty="0"/>
          </a:p>
          <a:p>
            <a:pPr lvl="1"/>
            <a:r>
              <a:rPr lang="en-CA" dirty="0"/>
              <a:t>Sometimes, to make out your case you need to call an expert to testify.</a:t>
            </a:r>
          </a:p>
          <a:p>
            <a:pPr lvl="1"/>
            <a:r>
              <a:rPr lang="en-CA" dirty="0"/>
              <a:t>For example, you may have a mechanic who can testify that a repair done to your car by someone else was improper.  </a:t>
            </a:r>
          </a:p>
          <a:p>
            <a:pPr lvl="1"/>
            <a:r>
              <a:rPr lang="en-CA" dirty="0"/>
              <a:t>Best practice is to have that expert put their opinion in writing, and also come to court prepared to testify.  </a:t>
            </a:r>
          </a:p>
          <a:p>
            <a:pPr lvl="1"/>
            <a:r>
              <a:rPr lang="en-CA" dirty="0"/>
              <a:t>You may have to pay them for their time.  That is only fair. </a:t>
            </a:r>
          </a:p>
          <a:p>
            <a:pPr marL="0" lvl="0" indent="0">
              <a:buNone/>
            </a:pPr>
            <a:r>
              <a:rPr lang="en-CA" b="1" dirty="0"/>
              <a:t>What do you do with an expert report that you receive before the hearing?</a:t>
            </a:r>
            <a:endParaRPr lang="en-CA" dirty="0"/>
          </a:p>
          <a:p>
            <a:pPr lvl="1"/>
            <a:r>
              <a:rPr lang="en-CA" dirty="0"/>
              <a:t>If you do get an expert report, it is also best practice to send it to the other party before the hearing, so they are not taken by surprise.  </a:t>
            </a:r>
          </a:p>
          <a:p>
            <a:pPr lvl="1"/>
            <a:r>
              <a:rPr lang="en-CA" dirty="0"/>
              <a:t>They may wish to get their own expert, so send it well in advance of the trial date.  </a:t>
            </a:r>
          </a:p>
          <a:p>
            <a:pPr lvl="1"/>
            <a:r>
              <a:rPr lang="en-CA" dirty="0"/>
              <a:t>If expert reports are not shared with the parties before the hearing, there is a risk that the trial will have to be adjourned (rescheduled) so the other party can prepare a response.</a:t>
            </a:r>
          </a:p>
          <a:p>
            <a:endParaRPr lang="en-CA" dirty="0"/>
          </a:p>
        </p:txBody>
      </p:sp>
      <p:pic>
        <p:nvPicPr>
          <p:cNvPr id="4" name="Tip5-01">
            <a:hlinkClick r:id="" action="ppaction://media"/>
            <a:extLst>
              <a:ext uri="{FF2B5EF4-FFF2-40B4-BE49-F238E27FC236}">
                <a16:creationId xmlns:a16="http://schemas.microsoft.com/office/drawing/2014/main" xmlns="" id="{4A9CCB8D-2ED5-4EB8-84BB-1C6CD132D15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12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762000" y="6096000"/>
            <a:ext cx="609600" cy="609600"/>
          </a:xfrm>
          <a:prstGeom prst="rect">
            <a:avLst/>
          </a:prstGeom>
        </p:spPr>
      </p:pic>
      <p:pic>
        <p:nvPicPr>
          <p:cNvPr id="5" name="Tip5-02">
            <a:hlinkClick r:id="" action="ppaction://media"/>
            <a:extLst>
              <a:ext uri="{FF2B5EF4-FFF2-40B4-BE49-F238E27FC236}">
                <a16:creationId xmlns:a16="http://schemas.microsoft.com/office/drawing/2014/main" xmlns="" id="{651B36F7-90E2-4A4D-9C04-AD4F810346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xmlns="" r:embed="rId14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371600" y="6120063"/>
            <a:ext cx="609600" cy="609600"/>
          </a:xfrm>
          <a:prstGeom prst="rect">
            <a:avLst/>
          </a:prstGeom>
        </p:spPr>
      </p:pic>
      <p:pic>
        <p:nvPicPr>
          <p:cNvPr id="6" name="Tip5-03">
            <a:hlinkClick r:id="" action="ppaction://media"/>
            <a:extLst>
              <a:ext uri="{FF2B5EF4-FFF2-40B4-BE49-F238E27FC236}">
                <a16:creationId xmlns:a16="http://schemas.microsoft.com/office/drawing/2014/main" xmlns="" id="{A6DF5808-C643-4D63-B78E-2144C73BEAE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xmlns="" r:embed="rId1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2005263" y="6120063"/>
            <a:ext cx="609600" cy="609600"/>
          </a:xfrm>
          <a:prstGeom prst="rect">
            <a:avLst/>
          </a:prstGeom>
        </p:spPr>
      </p:pic>
      <p:pic>
        <p:nvPicPr>
          <p:cNvPr id="7" name="Tip5-04">
            <a:hlinkClick r:id="" action="ppaction://media"/>
            <a:extLst>
              <a:ext uri="{FF2B5EF4-FFF2-40B4-BE49-F238E27FC236}">
                <a16:creationId xmlns:a16="http://schemas.microsoft.com/office/drawing/2014/main" xmlns="" id="{71721FBE-E188-4DF4-90F6-B36629FEDA0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xmlns="" r:embed="rId16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2638926" y="6120063"/>
            <a:ext cx="609600" cy="609600"/>
          </a:xfrm>
          <a:prstGeom prst="rect">
            <a:avLst/>
          </a:prstGeom>
        </p:spPr>
      </p:pic>
      <p:pic>
        <p:nvPicPr>
          <p:cNvPr id="8" name="Tip5-05">
            <a:hlinkClick r:id="" action="ppaction://media"/>
            <a:extLst>
              <a:ext uri="{FF2B5EF4-FFF2-40B4-BE49-F238E27FC236}">
                <a16:creationId xmlns:a16="http://schemas.microsoft.com/office/drawing/2014/main" xmlns="" id="{337DF0A2-7234-4B95-B38E-EF31B58EF2B3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xmlns="" r:embed="rId1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3320715" y="6120063"/>
            <a:ext cx="609600" cy="609600"/>
          </a:xfrm>
          <a:prstGeom prst="rect">
            <a:avLst/>
          </a:prstGeom>
        </p:spPr>
      </p:pic>
      <p:pic>
        <p:nvPicPr>
          <p:cNvPr id="9" name="Tip5-06">
            <a:hlinkClick r:id="" action="ppaction://media"/>
            <a:extLst>
              <a:ext uri="{FF2B5EF4-FFF2-40B4-BE49-F238E27FC236}">
                <a16:creationId xmlns:a16="http://schemas.microsoft.com/office/drawing/2014/main" xmlns="" id="{EDD3429C-0AEF-4898-BF0B-2C9C461810F8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xmlns="" r:embed="rId18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002504" y="6120063"/>
            <a:ext cx="609600" cy="609600"/>
          </a:xfrm>
          <a:prstGeom prst="rect">
            <a:avLst/>
          </a:prstGeom>
        </p:spPr>
      </p:pic>
      <p:pic>
        <p:nvPicPr>
          <p:cNvPr id="10" name="Tip5-07">
            <a:hlinkClick r:id="" action="ppaction://media"/>
            <a:extLst>
              <a:ext uri="{FF2B5EF4-FFF2-40B4-BE49-F238E27FC236}">
                <a16:creationId xmlns:a16="http://schemas.microsoft.com/office/drawing/2014/main" xmlns="" id="{57541719-071F-49E0-A5E7-9A2918D4AA34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xmlns="" r:embed="rId19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660230" y="6096000"/>
            <a:ext cx="609600" cy="609600"/>
          </a:xfrm>
          <a:prstGeom prst="rect">
            <a:avLst/>
          </a:prstGeom>
        </p:spPr>
      </p:pic>
      <p:pic>
        <p:nvPicPr>
          <p:cNvPr id="11" name="Tip5-08">
            <a:hlinkClick r:id="" action="ppaction://media"/>
            <a:extLst>
              <a:ext uri="{FF2B5EF4-FFF2-40B4-BE49-F238E27FC236}">
                <a16:creationId xmlns:a16="http://schemas.microsoft.com/office/drawing/2014/main" xmlns="" id="{9C89C965-668E-4C0A-8A8F-1154F4904674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xmlns="" r:embed="rId20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293893" y="6120063"/>
            <a:ext cx="609600" cy="609600"/>
          </a:xfrm>
          <a:prstGeom prst="rect">
            <a:avLst/>
          </a:prstGeom>
        </p:spPr>
      </p:pic>
      <p:pic>
        <p:nvPicPr>
          <p:cNvPr id="12" name="Tip5-09">
            <a:hlinkClick r:id="" action="ppaction://media"/>
            <a:extLst>
              <a:ext uri="{FF2B5EF4-FFF2-40B4-BE49-F238E27FC236}">
                <a16:creationId xmlns:a16="http://schemas.microsoft.com/office/drawing/2014/main" xmlns="" id="{18F2EA20-4E43-4331-B914-BF4C50E8EAFD}"/>
              </a:ext>
            </a:extLst>
          </p:cNvPr>
          <p:cNvPicPr>
            <a:picLocks noChangeAspect="1"/>
          </p:cNvPicPr>
          <p:nvPr>
            <a:audioFile r:link="rId9"/>
            <p:extLst>
              <p:ext uri="{DAA4B4D4-6D71-4841-9C94-3DE7FCFB9230}">
                <p14:media xmlns:p14="http://schemas.microsoft.com/office/powerpoint/2010/main" xmlns="" r:embed="rId2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951619" y="6120063"/>
            <a:ext cx="609600" cy="609600"/>
          </a:xfrm>
          <a:prstGeom prst="rect">
            <a:avLst/>
          </a:prstGeom>
        </p:spPr>
      </p:pic>
      <p:pic>
        <p:nvPicPr>
          <p:cNvPr id="13" name="Tip5-10">
            <a:hlinkClick r:id="" action="ppaction://media"/>
            <a:extLst>
              <a:ext uri="{FF2B5EF4-FFF2-40B4-BE49-F238E27FC236}">
                <a16:creationId xmlns:a16="http://schemas.microsoft.com/office/drawing/2014/main" xmlns="" id="{C11C7F1A-BA19-4FE7-BA43-B7EF3A5996F2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xmlns="" r:embed="rId22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6609345" y="61200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034769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 advClick="0" advTm="3000">
        <p14:pan dir="u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5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56"/>
                            </p:stCondLst>
                            <p:childTnLst>
                              <p:par>
                                <p:cTn id="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57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634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475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1388"/>
                            </p:stCondLst>
                            <p:childTnLst>
                              <p:par>
                                <p:cTn id="2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676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8153"/>
                            </p:stCondLst>
                            <p:childTnLst>
                              <p:par>
                                <p:cTn id="2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705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206"/>
                            </p:stCondLst>
                            <p:childTnLst>
                              <p:par>
                                <p:cTn id="3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451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9725"/>
                            </p:stCondLst>
                            <p:childTnLst>
                              <p:par>
                                <p:cTn id="4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488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4609"/>
                            </p:stCondLst>
                            <p:childTnLst>
                              <p:par>
                                <p:cTn id="5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848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3098"/>
                            </p:stCondLst>
                            <p:childTnLst>
                              <p:par>
                                <p:cTn id="5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5172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8270"/>
                            </p:stCondLst>
                            <p:childTnLst>
                              <p:par>
                                <p:cTn id="6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9299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 showWhenStopped="0">
                <p:cTn id="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 showWhenStopped="0">
                <p:cTn id="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 showWhenStopped="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 showWhenStopped="0">
                <p:cTn id="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 showWhenStopped="0">
                <p:cTn id="7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7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7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 showWhenStopped="0">
                <p:cTn id="7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B35FB6B-EC97-4159-9BA5-AF858A208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/>
              <a:t>TIP 6.    Beware the internet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5EF8051-A754-467E-84AB-1A948D4D9E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CA" b="1" dirty="0"/>
              <a:t>Can you introduce information you got from the internet?</a:t>
            </a:r>
            <a:endParaRPr lang="en-CA" dirty="0"/>
          </a:p>
          <a:p>
            <a:pPr lvl="1"/>
            <a:r>
              <a:rPr lang="en-CA" dirty="0"/>
              <a:t>Adjudicators will rarely accept articles or opinions that you got off the internet.  </a:t>
            </a:r>
          </a:p>
          <a:p>
            <a:pPr lvl="1"/>
            <a:r>
              <a:rPr lang="en-CA" dirty="0"/>
              <a:t>The internet may be a good starting point for educating yourself, but printouts from the internet will rarely be accepted as evidence by itself. </a:t>
            </a:r>
          </a:p>
          <a:p>
            <a:pPr lvl="1"/>
            <a:r>
              <a:rPr lang="en-CA" dirty="0"/>
              <a:t>For example, you may find a website where someone in the US gives an opinion that such and such a vehicle has defective brakes.  The court will not accept that as evidence, where the state of the brakes is a major issue in the case.  You will need a live expert who can defend his or her opinion.</a:t>
            </a:r>
          </a:p>
          <a:p>
            <a:endParaRPr lang="en-CA" dirty="0"/>
          </a:p>
        </p:txBody>
      </p:sp>
      <p:pic>
        <p:nvPicPr>
          <p:cNvPr id="4" name="tip6-01">
            <a:hlinkClick r:id="" action="ppaction://media"/>
            <a:extLst>
              <a:ext uri="{FF2B5EF4-FFF2-40B4-BE49-F238E27FC236}">
                <a16:creationId xmlns:a16="http://schemas.microsoft.com/office/drawing/2014/main" xmlns="" id="{925A9949-DAAF-44D5-91FB-456F201E153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7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62000" y="6071937"/>
            <a:ext cx="609600" cy="609600"/>
          </a:xfrm>
          <a:prstGeom prst="rect">
            <a:avLst/>
          </a:prstGeom>
        </p:spPr>
      </p:pic>
      <p:pic>
        <p:nvPicPr>
          <p:cNvPr id="5" name="tip6-02">
            <a:hlinkClick r:id="" action="ppaction://media"/>
            <a:extLst>
              <a:ext uri="{FF2B5EF4-FFF2-40B4-BE49-F238E27FC236}">
                <a16:creationId xmlns:a16="http://schemas.microsoft.com/office/drawing/2014/main" xmlns="" id="{7C69F2CF-4260-473D-B4CF-32E8FC8F65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xmlns="" r:embed="rId9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556084" y="6071937"/>
            <a:ext cx="609600" cy="609600"/>
          </a:xfrm>
          <a:prstGeom prst="rect">
            <a:avLst/>
          </a:prstGeom>
        </p:spPr>
      </p:pic>
      <p:pic>
        <p:nvPicPr>
          <p:cNvPr id="6" name="tip6-03">
            <a:hlinkClick r:id="" action="ppaction://media"/>
            <a:extLst>
              <a:ext uri="{FF2B5EF4-FFF2-40B4-BE49-F238E27FC236}">
                <a16:creationId xmlns:a16="http://schemas.microsoft.com/office/drawing/2014/main" xmlns="" id="{810192B2-42E3-439E-A846-08A15149D6D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xmlns="" r:embed="rId10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350168" y="6071937"/>
            <a:ext cx="609600" cy="609600"/>
          </a:xfrm>
          <a:prstGeom prst="rect">
            <a:avLst/>
          </a:prstGeom>
        </p:spPr>
      </p:pic>
      <p:pic>
        <p:nvPicPr>
          <p:cNvPr id="7" name="tip6-04">
            <a:hlinkClick r:id="" action="ppaction://media"/>
            <a:extLst>
              <a:ext uri="{FF2B5EF4-FFF2-40B4-BE49-F238E27FC236}">
                <a16:creationId xmlns:a16="http://schemas.microsoft.com/office/drawing/2014/main" xmlns="" id="{F375DF67-E045-48DB-AC5F-57B3B9EC660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xmlns="" r:embed="rId1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144252" y="6071937"/>
            <a:ext cx="609600" cy="609600"/>
          </a:xfrm>
          <a:prstGeom prst="rect">
            <a:avLst/>
          </a:prstGeom>
        </p:spPr>
      </p:pic>
      <p:pic>
        <p:nvPicPr>
          <p:cNvPr id="8" name="tip6-05">
            <a:hlinkClick r:id="" action="ppaction://media"/>
            <a:extLst>
              <a:ext uri="{FF2B5EF4-FFF2-40B4-BE49-F238E27FC236}">
                <a16:creationId xmlns:a16="http://schemas.microsoft.com/office/drawing/2014/main" xmlns="" id="{E5E075DA-DF8A-4611-8B7F-A50F1C249468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xmlns="" r:embed="rId1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938336" y="607193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228503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 advClick="0" advTm="3000">
        <p14:pan dir="u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5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951"/>
                            </p:stCondLst>
                            <p:childTnLst>
                              <p:par>
                                <p:cTn id="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63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581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553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2118"/>
                            </p:stCondLst>
                            <p:childTnLst>
                              <p:par>
                                <p:cTn id="2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783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9954"/>
                            </p:stCondLst>
                            <p:childTnLst>
                              <p:par>
                                <p:cTn id="2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562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 showWhenStopped="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 showWhenStopped="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TM10001105[[fn=Crop]]</Template>
  <TotalTime>1333</TotalTime>
  <Words>341</Words>
  <Application>Microsoft Office PowerPoint</Application>
  <PresentationFormat>Custom</PresentationFormat>
  <Paragraphs>66</Paragraphs>
  <Slides>10</Slides>
  <Notes>0</Notes>
  <HiddenSlides>0</HiddenSlides>
  <MMClips>64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Crop</vt:lpstr>
      <vt:lpstr>7 Top Tips from the Adjudicator’s Desk</vt:lpstr>
      <vt:lpstr>You have received your date for your Small Claims Court Hearing. Have you properly prepared for your hearing?</vt:lpstr>
      <vt:lpstr>TIP 1.    Tell a story</vt:lpstr>
      <vt:lpstr>TIP 2.    Cases are presented with evidence</vt:lpstr>
      <vt:lpstr>TIP 3.    What is cross-examination?</vt:lpstr>
      <vt:lpstr>TIP 4.    Documents must be proved</vt:lpstr>
      <vt:lpstr>Have you brought sufficient copies of your documents to your hearing?</vt:lpstr>
      <vt:lpstr>TIP 5.    Experts</vt:lpstr>
      <vt:lpstr>TIP 6.    Beware the internet</vt:lpstr>
      <vt:lpstr>TIP 7.    Don’t be afraid to ask for help – a little can go a long way!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SMALL CLAIMS COURT APP</dc:title>
  <dc:creator>Joe Giles</dc:creator>
  <cp:lastModifiedBy>User 1</cp:lastModifiedBy>
  <cp:revision>22</cp:revision>
  <dcterms:created xsi:type="dcterms:W3CDTF">2017-07-26T18:14:25Z</dcterms:created>
  <dcterms:modified xsi:type="dcterms:W3CDTF">2017-08-16T15:02:12Z</dcterms:modified>
</cp:coreProperties>
</file>