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60" r:id="rId2"/>
  </p:sldMasterIdLst>
  <p:notesMasterIdLst>
    <p:notesMasterId r:id="rId53"/>
  </p:notesMasterIdLst>
  <p:sldIdLst>
    <p:sldId id="262"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312"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3" r:id="rId51"/>
    <p:sldId id="314"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514" autoAdjust="0"/>
  </p:normalViewPr>
  <p:slideViewPr>
    <p:cSldViewPr>
      <p:cViewPr varScale="1">
        <p:scale>
          <a:sx n="99" d="100"/>
          <a:sy n="99" d="100"/>
        </p:scale>
        <p:origin x="-1336" y="-112"/>
      </p:cViewPr>
      <p:guideLst>
        <p:guide orient="horz" pos="2160"/>
        <p:guide pos="2880"/>
      </p:guideLst>
    </p:cSldViewPr>
  </p:slideViewPr>
  <p:notesTextViewPr>
    <p:cViewPr>
      <p:scale>
        <a:sx n="100" d="100"/>
        <a:sy n="100" d="100"/>
      </p:scale>
      <p:origin x="0" y="336"/>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notesMaster" Target="notesMasters/notes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D625E3-787E-43ED-85EB-81A11BD30D3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CA"/>
        </a:p>
      </dgm:t>
    </dgm:pt>
    <dgm:pt modelId="{07C6FD2D-3C35-4D13-83A8-BF5988FDE1B3}">
      <dgm:prSet phldrT="[Text]"/>
      <dgm:spPr/>
      <dgm:t>
        <a:bodyPr/>
        <a:lstStyle/>
        <a:p>
          <a:r>
            <a:rPr lang="en-CA" dirty="0"/>
            <a:t>2. Common Law</a:t>
          </a:r>
        </a:p>
      </dgm:t>
    </dgm:pt>
    <dgm:pt modelId="{4C8B17AA-B32C-48C9-9EAC-7FA1320C5729}" type="parTrans" cxnId="{F6E88835-2AD2-4825-8678-D88133816A02}">
      <dgm:prSet/>
      <dgm:spPr/>
      <dgm:t>
        <a:bodyPr/>
        <a:lstStyle/>
        <a:p>
          <a:endParaRPr lang="en-CA"/>
        </a:p>
      </dgm:t>
    </dgm:pt>
    <dgm:pt modelId="{E84AB1FB-1964-433B-A5CA-899C3511198F}" type="sibTrans" cxnId="{F6E88835-2AD2-4825-8678-D88133816A02}">
      <dgm:prSet/>
      <dgm:spPr/>
      <dgm:t>
        <a:bodyPr/>
        <a:lstStyle/>
        <a:p>
          <a:endParaRPr lang="en-CA"/>
        </a:p>
      </dgm:t>
    </dgm:pt>
    <dgm:pt modelId="{FFBD9DE6-9372-4D34-A1D6-8EF14F9E3C48}">
      <dgm:prSet phldrT="[Text]"/>
      <dgm:spPr/>
      <dgm:t>
        <a:bodyPr/>
        <a:lstStyle/>
        <a:p>
          <a:r>
            <a:rPr lang="en-CA" dirty="0"/>
            <a:t>3. Contract</a:t>
          </a:r>
        </a:p>
      </dgm:t>
    </dgm:pt>
    <dgm:pt modelId="{4B33B85F-6405-43E6-B1F6-627955D3448F}" type="parTrans" cxnId="{190F5100-63FC-4C40-8948-F5F246CC5670}">
      <dgm:prSet/>
      <dgm:spPr/>
      <dgm:t>
        <a:bodyPr/>
        <a:lstStyle/>
        <a:p>
          <a:endParaRPr lang="en-CA"/>
        </a:p>
      </dgm:t>
    </dgm:pt>
    <dgm:pt modelId="{624973FA-E235-47B1-87C7-C824270D33E9}" type="sibTrans" cxnId="{190F5100-63FC-4C40-8948-F5F246CC5670}">
      <dgm:prSet/>
      <dgm:spPr/>
      <dgm:t>
        <a:bodyPr/>
        <a:lstStyle/>
        <a:p>
          <a:endParaRPr lang="en-CA"/>
        </a:p>
      </dgm:t>
    </dgm:pt>
    <dgm:pt modelId="{2AED3B45-A334-4C20-8FC2-6F6F6A397890}">
      <dgm:prSet phldrT="[Text]"/>
      <dgm:spPr/>
      <dgm:t>
        <a:bodyPr/>
        <a:lstStyle/>
        <a:p>
          <a:r>
            <a:rPr lang="en-CA" dirty="0"/>
            <a:t>1. Statute</a:t>
          </a:r>
        </a:p>
      </dgm:t>
    </dgm:pt>
    <dgm:pt modelId="{0D447CA8-6D09-4268-83C9-E07D9217971F}" type="sibTrans" cxnId="{7C6B719F-04DD-4039-928F-AC1ADD121829}">
      <dgm:prSet/>
      <dgm:spPr/>
      <dgm:t>
        <a:bodyPr/>
        <a:lstStyle/>
        <a:p>
          <a:endParaRPr lang="en-CA"/>
        </a:p>
      </dgm:t>
    </dgm:pt>
    <dgm:pt modelId="{A9516DDA-D6EC-46CA-9566-2DC041526C04}" type="parTrans" cxnId="{7C6B719F-04DD-4039-928F-AC1ADD121829}">
      <dgm:prSet/>
      <dgm:spPr/>
      <dgm:t>
        <a:bodyPr/>
        <a:lstStyle/>
        <a:p>
          <a:endParaRPr lang="en-CA"/>
        </a:p>
      </dgm:t>
    </dgm:pt>
    <dgm:pt modelId="{F7B8A567-AB6B-4C13-AB11-F2D2E0F91356}" type="pres">
      <dgm:prSet presAssocID="{05D625E3-787E-43ED-85EB-81A11BD30D3D}" presName="diagram" presStyleCnt="0">
        <dgm:presLayoutVars>
          <dgm:dir/>
          <dgm:resizeHandles val="exact"/>
        </dgm:presLayoutVars>
      </dgm:prSet>
      <dgm:spPr/>
      <dgm:t>
        <a:bodyPr/>
        <a:lstStyle/>
        <a:p>
          <a:endParaRPr lang="en-US"/>
        </a:p>
      </dgm:t>
    </dgm:pt>
    <dgm:pt modelId="{14DD035D-09F3-43BF-8A5B-6F0E916D2493}" type="pres">
      <dgm:prSet presAssocID="{2AED3B45-A334-4C20-8FC2-6F6F6A397890}" presName="node" presStyleLbl="node1" presStyleIdx="0" presStyleCnt="3" custLinFactNeighborX="-567" custLinFactNeighborY="-23108">
        <dgm:presLayoutVars>
          <dgm:bulletEnabled val="1"/>
        </dgm:presLayoutVars>
      </dgm:prSet>
      <dgm:spPr/>
      <dgm:t>
        <a:bodyPr/>
        <a:lstStyle/>
        <a:p>
          <a:endParaRPr lang="en-US"/>
        </a:p>
      </dgm:t>
    </dgm:pt>
    <dgm:pt modelId="{F4E0B824-0D90-4412-A66A-94C6790A6F60}" type="pres">
      <dgm:prSet presAssocID="{0D447CA8-6D09-4268-83C9-E07D9217971F}" presName="sibTrans" presStyleCnt="0"/>
      <dgm:spPr/>
    </dgm:pt>
    <dgm:pt modelId="{13BF51B9-3D96-4DEF-819E-5A85EECA9BDB}" type="pres">
      <dgm:prSet presAssocID="{07C6FD2D-3C35-4D13-83A8-BF5988FDE1B3}" presName="node" presStyleLbl="node1" presStyleIdx="1" presStyleCnt="3" custLinFactNeighborX="-283" custLinFactNeighborY="-23108">
        <dgm:presLayoutVars>
          <dgm:bulletEnabled val="1"/>
        </dgm:presLayoutVars>
      </dgm:prSet>
      <dgm:spPr/>
      <dgm:t>
        <a:bodyPr/>
        <a:lstStyle/>
        <a:p>
          <a:endParaRPr lang="en-US"/>
        </a:p>
      </dgm:t>
    </dgm:pt>
    <dgm:pt modelId="{009550DE-2290-4563-A6E1-6EBA90F497B8}" type="pres">
      <dgm:prSet presAssocID="{E84AB1FB-1964-433B-A5CA-899C3511198F}" presName="sibTrans" presStyleCnt="0"/>
      <dgm:spPr/>
    </dgm:pt>
    <dgm:pt modelId="{4FB96841-50DB-4144-98BD-DA8E2E43EF28}" type="pres">
      <dgm:prSet presAssocID="{FFBD9DE6-9372-4D34-A1D6-8EF14F9E3C48}" presName="node" presStyleLbl="node1" presStyleIdx="2" presStyleCnt="3" custLinFactNeighborY="-23108">
        <dgm:presLayoutVars>
          <dgm:bulletEnabled val="1"/>
        </dgm:presLayoutVars>
      </dgm:prSet>
      <dgm:spPr/>
      <dgm:t>
        <a:bodyPr/>
        <a:lstStyle/>
        <a:p>
          <a:endParaRPr lang="en-US"/>
        </a:p>
      </dgm:t>
    </dgm:pt>
  </dgm:ptLst>
  <dgm:cxnLst>
    <dgm:cxn modelId="{CE3B6E76-8C42-D64F-AB08-8BB5CFAD3DB0}" type="presOf" srcId="{2AED3B45-A334-4C20-8FC2-6F6F6A397890}" destId="{14DD035D-09F3-43BF-8A5B-6F0E916D2493}" srcOrd="0" destOrd="0" presId="urn:microsoft.com/office/officeart/2005/8/layout/default"/>
    <dgm:cxn modelId="{190F5100-63FC-4C40-8948-F5F246CC5670}" srcId="{05D625E3-787E-43ED-85EB-81A11BD30D3D}" destId="{FFBD9DE6-9372-4D34-A1D6-8EF14F9E3C48}" srcOrd="2" destOrd="0" parTransId="{4B33B85F-6405-43E6-B1F6-627955D3448F}" sibTransId="{624973FA-E235-47B1-87C7-C824270D33E9}"/>
    <dgm:cxn modelId="{D8F9B5D2-FB79-D742-B9AE-8E059808E325}" type="presOf" srcId="{05D625E3-787E-43ED-85EB-81A11BD30D3D}" destId="{F7B8A567-AB6B-4C13-AB11-F2D2E0F91356}" srcOrd="0" destOrd="0" presId="urn:microsoft.com/office/officeart/2005/8/layout/default"/>
    <dgm:cxn modelId="{6AA625E5-2765-DE4E-8CD2-2B66BBDCFDBD}" type="presOf" srcId="{07C6FD2D-3C35-4D13-83A8-BF5988FDE1B3}" destId="{13BF51B9-3D96-4DEF-819E-5A85EECA9BDB}" srcOrd="0" destOrd="0" presId="urn:microsoft.com/office/officeart/2005/8/layout/default"/>
    <dgm:cxn modelId="{7C6B719F-04DD-4039-928F-AC1ADD121829}" srcId="{05D625E3-787E-43ED-85EB-81A11BD30D3D}" destId="{2AED3B45-A334-4C20-8FC2-6F6F6A397890}" srcOrd="0" destOrd="0" parTransId="{A9516DDA-D6EC-46CA-9566-2DC041526C04}" sibTransId="{0D447CA8-6D09-4268-83C9-E07D9217971F}"/>
    <dgm:cxn modelId="{F6E88835-2AD2-4825-8678-D88133816A02}" srcId="{05D625E3-787E-43ED-85EB-81A11BD30D3D}" destId="{07C6FD2D-3C35-4D13-83A8-BF5988FDE1B3}" srcOrd="1" destOrd="0" parTransId="{4C8B17AA-B32C-48C9-9EAC-7FA1320C5729}" sibTransId="{E84AB1FB-1964-433B-A5CA-899C3511198F}"/>
    <dgm:cxn modelId="{BE9517A8-EB46-DB45-BCF7-9629235C136D}" type="presOf" srcId="{FFBD9DE6-9372-4D34-A1D6-8EF14F9E3C48}" destId="{4FB96841-50DB-4144-98BD-DA8E2E43EF28}" srcOrd="0" destOrd="0" presId="urn:microsoft.com/office/officeart/2005/8/layout/default"/>
    <dgm:cxn modelId="{0D3C9836-A39E-7747-B530-B77DA6C693D0}" type="presParOf" srcId="{F7B8A567-AB6B-4C13-AB11-F2D2E0F91356}" destId="{14DD035D-09F3-43BF-8A5B-6F0E916D2493}" srcOrd="0" destOrd="0" presId="urn:microsoft.com/office/officeart/2005/8/layout/default"/>
    <dgm:cxn modelId="{193076F7-4DB9-BF42-B82E-FF175ABA1DFA}" type="presParOf" srcId="{F7B8A567-AB6B-4C13-AB11-F2D2E0F91356}" destId="{F4E0B824-0D90-4412-A66A-94C6790A6F60}" srcOrd="1" destOrd="0" presId="urn:microsoft.com/office/officeart/2005/8/layout/default"/>
    <dgm:cxn modelId="{9C245BDF-69DB-EA43-8284-1E7AB8E41961}" type="presParOf" srcId="{F7B8A567-AB6B-4C13-AB11-F2D2E0F91356}" destId="{13BF51B9-3D96-4DEF-819E-5A85EECA9BDB}" srcOrd="2" destOrd="0" presId="urn:microsoft.com/office/officeart/2005/8/layout/default"/>
    <dgm:cxn modelId="{33430D18-B5CD-CF45-8A8C-592798F45255}" type="presParOf" srcId="{F7B8A567-AB6B-4C13-AB11-F2D2E0F91356}" destId="{009550DE-2290-4563-A6E1-6EBA90F497B8}" srcOrd="3" destOrd="0" presId="urn:microsoft.com/office/officeart/2005/8/layout/default"/>
    <dgm:cxn modelId="{C11D7E2F-D6E2-1D48-AD4E-29396A7C6CE8}" type="presParOf" srcId="{F7B8A567-AB6B-4C13-AB11-F2D2E0F91356}" destId="{4FB96841-50DB-4144-98BD-DA8E2E43EF2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D625E3-787E-43ED-85EB-81A11BD30D3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CA"/>
        </a:p>
      </dgm:t>
    </dgm:pt>
    <dgm:pt modelId="{F7B8A567-AB6B-4C13-AB11-F2D2E0F91356}" type="pres">
      <dgm:prSet presAssocID="{05D625E3-787E-43ED-85EB-81A11BD30D3D}" presName="diagram" presStyleCnt="0">
        <dgm:presLayoutVars>
          <dgm:dir/>
          <dgm:resizeHandles val="exact"/>
        </dgm:presLayoutVars>
      </dgm:prSet>
      <dgm:spPr/>
      <dgm:t>
        <a:bodyPr/>
        <a:lstStyle/>
        <a:p>
          <a:endParaRPr lang="en-US"/>
        </a:p>
      </dgm:t>
    </dgm:pt>
  </dgm:ptLst>
  <dgm:cxnLst>
    <dgm:cxn modelId="{4C84B6C9-A6CD-B745-B17D-2D42B7EEE783}" type="presOf" srcId="{05D625E3-787E-43ED-85EB-81A11BD30D3D}" destId="{F7B8A567-AB6B-4C13-AB11-F2D2E0F9135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7DE697-5953-4C19-9452-9F21358F80A4}" type="doc">
      <dgm:prSet loTypeId="urn:microsoft.com/office/officeart/2005/8/layout/chevron1" loCatId="process" qsTypeId="urn:microsoft.com/office/officeart/2005/8/quickstyle/simple1" qsCatId="simple" csTypeId="urn:microsoft.com/office/officeart/2005/8/colors/accent1_2" csCatId="accent1" phldr="1"/>
      <dgm:spPr/>
    </dgm:pt>
    <dgm:pt modelId="{EA6E2F9B-D09D-4B8B-9E83-55CDA1705FCA}" type="pres">
      <dgm:prSet presAssocID="{367DE697-5953-4C19-9452-9F21358F80A4}" presName="Name0" presStyleCnt="0">
        <dgm:presLayoutVars>
          <dgm:dir/>
          <dgm:animLvl val="lvl"/>
          <dgm:resizeHandles val="exact"/>
        </dgm:presLayoutVars>
      </dgm:prSet>
      <dgm:spPr/>
    </dgm:pt>
  </dgm:ptLst>
  <dgm:cxnLst>
    <dgm:cxn modelId="{E547C1F5-C79F-BD4C-B68F-C3E5BA1901AD}" type="presOf" srcId="{367DE697-5953-4C19-9452-9F21358F80A4}" destId="{EA6E2F9B-D09D-4B8B-9E83-55CDA1705FCA}"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7DE697-5953-4C19-9452-9F21358F80A4}" type="doc">
      <dgm:prSet loTypeId="urn:microsoft.com/office/officeart/2005/8/layout/chevron1" loCatId="process" qsTypeId="urn:microsoft.com/office/officeart/2005/8/quickstyle/simple1" qsCatId="simple" csTypeId="urn:microsoft.com/office/officeart/2005/8/colors/accent1_2" csCatId="accent1" phldr="1"/>
      <dgm:spPr/>
    </dgm:pt>
    <dgm:pt modelId="{EA6E2F9B-D09D-4B8B-9E83-55CDA1705FCA}" type="pres">
      <dgm:prSet presAssocID="{367DE697-5953-4C19-9452-9F21358F80A4}" presName="Name0" presStyleCnt="0">
        <dgm:presLayoutVars>
          <dgm:dir/>
          <dgm:animLvl val="lvl"/>
          <dgm:resizeHandles val="exact"/>
        </dgm:presLayoutVars>
      </dgm:prSet>
      <dgm:spPr/>
    </dgm:pt>
  </dgm:ptLst>
  <dgm:cxnLst>
    <dgm:cxn modelId="{4ADECE06-7A93-BB41-B946-913005773259}" type="presOf" srcId="{367DE697-5953-4C19-9452-9F21358F80A4}" destId="{EA6E2F9B-D09D-4B8B-9E83-55CDA1705FCA}"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D035D-09F3-43BF-8A5B-6F0E916D2493}">
      <dsp:nvSpPr>
        <dsp:cNvPr id="0" name=""/>
        <dsp:cNvSpPr/>
      </dsp:nvSpPr>
      <dsp:spPr>
        <a:xfrm>
          <a:off x="976981" y="0"/>
          <a:ext cx="2894526" cy="17367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CA" sz="4300" kern="1200" dirty="0"/>
            <a:t>1. Statute</a:t>
          </a:r>
        </a:p>
      </dsp:txBody>
      <dsp:txXfrm>
        <a:off x="976981" y="0"/>
        <a:ext cx="2894526" cy="1736716"/>
      </dsp:txXfrm>
    </dsp:sp>
    <dsp:sp modelId="{13BF51B9-3D96-4DEF-819E-5A85EECA9BDB}">
      <dsp:nvSpPr>
        <dsp:cNvPr id="0" name=""/>
        <dsp:cNvSpPr/>
      </dsp:nvSpPr>
      <dsp:spPr>
        <a:xfrm>
          <a:off x="4169181" y="0"/>
          <a:ext cx="2894526" cy="17367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CA" sz="4300" kern="1200" dirty="0"/>
            <a:t>2. Common Law</a:t>
          </a:r>
        </a:p>
      </dsp:txBody>
      <dsp:txXfrm>
        <a:off x="4169181" y="0"/>
        <a:ext cx="2894526" cy="1736716"/>
      </dsp:txXfrm>
    </dsp:sp>
    <dsp:sp modelId="{4FB96841-50DB-4144-98BD-DA8E2E43EF28}">
      <dsp:nvSpPr>
        <dsp:cNvPr id="0" name=""/>
        <dsp:cNvSpPr/>
      </dsp:nvSpPr>
      <dsp:spPr>
        <a:xfrm>
          <a:off x="2585383" y="1626974"/>
          <a:ext cx="2894526" cy="17367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CA" sz="4300" kern="1200" dirty="0"/>
            <a:t>3. Contract</a:t>
          </a:r>
        </a:p>
      </dsp:txBody>
      <dsp:txXfrm>
        <a:off x="2585383" y="1626974"/>
        <a:ext cx="2894526" cy="17367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1CE355-890F-4F9D-8592-952B62090231}" type="datetimeFigureOut">
              <a:rPr lang="en-CA" smtClean="0"/>
              <a:pPr/>
              <a:t>19-02-01</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9DC1C2-9974-493C-897B-2136951B57F7}" type="slidenum">
              <a:rPr lang="en-CA" smtClean="0"/>
              <a:pPr/>
              <a:t>‹#›</a:t>
            </a:fld>
            <a:endParaRPr lang="en-CA"/>
          </a:p>
        </p:txBody>
      </p:sp>
    </p:spTree>
    <p:extLst>
      <p:ext uri="{BB962C8B-B14F-4D97-AF65-F5344CB8AC3E}">
        <p14:creationId xmlns:p14="http://schemas.microsoft.com/office/powerpoint/2010/main" val="356432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u="sng" dirty="0"/>
              <a:t>ESL Presentation</a:t>
            </a:r>
          </a:p>
          <a:p>
            <a:r>
              <a:rPr lang="en-CA" dirty="0"/>
              <a:t>-Please stop me any time if you have a question about something I’ve said or something on the screen </a:t>
            </a:r>
            <a:r>
              <a:rPr lang="en-CA" dirty="0" smtClean="0"/>
              <a:t>-</a:t>
            </a:r>
            <a:r>
              <a:rPr lang="en-CA" dirty="0"/>
              <a:t>Please let me know if I’m talking too fast</a:t>
            </a:r>
          </a:p>
        </p:txBody>
      </p:sp>
      <p:sp>
        <p:nvSpPr>
          <p:cNvPr id="4" name="Slide Number Placeholder 3"/>
          <p:cNvSpPr>
            <a:spLocks noGrp="1"/>
          </p:cNvSpPr>
          <p:nvPr>
            <p:ph type="sldNum" sz="quarter" idx="10"/>
          </p:nvPr>
        </p:nvSpPr>
        <p:spPr/>
        <p:txBody>
          <a:bodyPr/>
          <a:lstStyle/>
          <a:p>
            <a:fld id="{73F06885-407C-4452-B946-224910AD0A0C}" type="slidenum">
              <a:rPr lang="en-CA" smtClean="0"/>
              <a:t>1</a:t>
            </a:fld>
            <a:endParaRPr lang="en-CA"/>
          </a:p>
        </p:txBody>
      </p:sp>
    </p:spTree>
    <p:extLst>
      <p:ext uri="{BB962C8B-B14F-4D97-AF65-F5344CB8AC3E}">
        <p14:creationId xmlns:p14="http://schemas.microsoft.com/office/powerpoint/2010/main" val="4018422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-Example: you work in a store and you are scheduled to finish at 10:00pm</a:t>
            </a:r>
          </a:p>
          <a:p>
            <a:r>
              <a:rPr lang="en-CA" dirty="0"/>
              <a:t>Sometimes it takes you longer to finish your work or close the store</a:t>
            </a:r>
          </a:p>
          <a:p>
            <a:r>
              <a:rPr lang="en-CA" dirty="0"/>
              <a:t>If you have to stay after 10:00pm but leave before 10:15, you will not be paid for this extra time</a:t>
            </a:r>
          </a:p>
          <a:p>
            <a:r>
              <a:rPr lang="en-CA" dirty="0"/>
              <a:t>If you have to stay until after 10:15 but leave before 10:30, you should be paid half of your hourly wage</a:t>
            </a:r>
          </a:p>
          <a:p>
            <a:r>
              <a:rPr lang="en-CA" dirty="0"/>
              <a:t>Finally, if you have to stay later than 10:30, you should be paid for a full hour (even if you leave at 10:31!)</a:t>
            </a:r>
          </a:p>
        </p:txBody>
      </p:sp>
      <p:sp>
        <p:nvSpPr>
          <p:cNvPr id="4" name="Slide Number Placeholder 3"/>
          <p:cNvSpPr>
            <a:spLocks noGrp="1"/>
          </p:cNvSpPr>
          <p:nvPr>
            <p:ph type="sldNum" sz="quarter" idx="10"/>
          </p:nvPr>
        </p:nvSpPr>
        <p:spPr/>
        <p:txBody>
          <a:bodyPr/>
          <a:lstStyle/>
          <a:p>
            <a:fld id="{73F06885-407C-4452-B946-224910AD0A0C}" type="slidenum">
              <a:rPr lang="en-CA" smtClean="0"/>
              <a:t>11</a:t>
            </a:fld>
            <a:endParaRPr lang="en-CA"/>
          </a:p>
        </p:txBody>
      </p:sp>
    </p:spTree>
    <p:extLst>
      <p:ext uri="{BB962C8B-B14F-4D97-AF65-F5344CB8AC3E}">
        <p14:creationId xmlns:p14="http://schemas.microsoft.com/office/powerpoint/2010/main" val="1459782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 is “equal”? What is “equality”? [t-shirt or pizza example]</a:t>
            </a:r>
          </a:p>
        </p:txBody>
      </p:sp>
      <p:sp>
        <p:nvSpPr>
          <p:cNvPr id="4" name="Slide Number Placeholder 3"/>
          <p:cNvSpPr>
            <a:spLocks noGrp="1"/>
          </p:cNvSpPr>
          <p:nvPr>
            <p:ph type="sldNum" sz="quarter" idx="10"/>
          </p:nvPr>
        </p:nvSpPr>
        <p:spPr/>
        <p:txBody>
          <a:bodyPr/>
          <a:lstStyle/>
          <a:p>
            <a:fld id="{73F06885-407C-4452-B946-224910AD0A0C}" type="slidenum">
              <a:rPr lang="en-CA" smtClean="0"/>
              <a:t>12</a:t>
            </a:fld>
            <a:endParaRPr lang="en-CA"/>
          </a:p>
        </p:txBody>
      </p:sp>
    </p:spTree>
    <p:extLst>
      <p:ext uri="{BB962C8B-B14F-4D97-AF65-F5344CB8AC3E}">
        <p14:creationId xmlns:p14="http://schemas.microsoft.com/office/powerpoint/2010/main" val="4107630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-New minimum wage increase!</a:t>
            </a:r>
          </a:p>
          <a:p>
            <a:r>
              <a:rPr lang="en-CA" dirty="0"/>
              <a:t>-Inexperienced employee = person employed by the employer for LESS than 3ms AND has less than 3ms total experience in that kind of work</a:t>
            </a:r>
          </a:p>
          <a:p>
            <a:r>
              <a:rPr lang="en-CA" dirty="0"/>
              <a:t>-Can find online, there are updates in April of every year</a:t>
            </a:r>
          </a:p>
        </p:txBody>
      </p:sp>
      <p:sp>
        <p:nvSpPr>
          <p:cNvPr id="4" name="Slide Number Placeholder 3"/>
          <p:cNvSpPr>
            <a:spLocks noGrp="1"/>
          </p:cNvSpPr>
          <p:nvPr>
            <p:ph type="sldNum" sz="quarter" idx="10"/>
          </p:nvPr>
        </p:nvSpPr>
        <p:spPr/>
        <p:txBody>
          <a:bodyPr/>
          <a:lstStyle/>
          <a:p>
            <a:fld id="{73F06885-407C-4452-B946-224910AD0A0C}" type="slidenum">
              <a:rPr lang="en-CA" smtClean="0"/>
              <a:t>13</a:t>
            </a:fld>
            <a:endParaRPr lang="en-CA"/>
          </a:p>
        </p:txBody>
      </p:sp>
    </p:spTree>
    <p:extLst>
      <p:ext uri="{BB962C8B-B14F-4D97-AF65-F5344CB8AC3E}">
        <p14:creationId xmlns:p14="http://schemas.microsoft.com/office/powerpoint/2010/main" val="1697032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200" u="none" kern="1200" dirty="0">
                <a:solidFill>
                  <a:schemeClr val="tx1"/>
                </a:solidFill>
                <a:latin typeface="+mn-lt"/>
                <a:ea typeface="+mn-ea"/>
                <a:cs typeface="+mn-cs"/>
              </a:rPr>
              <a:t>-It doesn’t mean there is no minimum wage for all of these employees, only that </a:t>
            </a:r>
            <a:r>
              <a:rPr lang="en-US" sz="1200" i="1" u="none" kern="1200" dirty="0">
                <a:solidFill>
                  <a:schemeClr val="tx1"/>
                </a:solidFill>
                <a:latin typeface="+mn-lt"/>
                <a:ea typeface="+mn-ea"/>
                <a:cs typeface="+mn-cs"/>
              </a:rPr>
              <a:t>this</a:t>
            </a:r>
            <a:r>
              <a:rPr lang="en-US" sz="1200" i="0" u="none" kern="1200" dirty="0">
                <a:solidFill>
                  <a:schemeClr val="tx1"/>
                </a:solidFill>
                <a:latin typeface="+mn-lt"/>
                <a:ea typeface="+mn-ea"/>
                <a:cs typeface="+mn-cs"/>
              </a:rPr>
              <a:t> minimum wage does not apply</a:t>
            </a:r>
            <a:endParaRPr lang="en-US" sz="1200" u="none" kern="1200" dirty="0">
              <a:solidFill>
                <a:schemeClr val="tx1"/>
              </a:solidFill>
              <a:latin typeface="+mn-lt"/>
              <a:ea typeface="+mn-ea"/>
              <a:cs typeface="+mn-cs"/>
            </a:endParaRPr>
          </a:p>
          <a:p>
            <a:pPr>
              <a:lnSpc>
                <a:spcPct val="150000"/>
              </a:lnSpc>
            </a:pPr>
            <a:endParaRPr lang="en-US" sz="1200" u="sng" kern="1200" dirty="0">
              <a:solidFill>
                <a:schemeClr val="tx1"/>
              </a:solidFill>
              <a:latin typeface="+mn-lt"/>
              <a:ea typeface="+mn-ea"/>
              <a:cs typeface="+mn-cs"/>
            </a:endParaRPr>
          </a:p>
          <a:p>
            <a:pPr>
              <a:lnSpc>
                <a:spcPct val="150000"/>
              </a:lnSpc>
            </a:pPr>
            <a:r>
              <a:rPr lang="en-US" sz="1200" u="sng" kern="1200" dirty="0">
                <a:solidFill>
                  <a:schemeClr val="tx1"/>
                </a:solidFill>
                <a:latin typeface="+mn-lt"/>
                <a:ea typeface="+mn-ea"/>
                <a:cs typeface="+mn-cs"/>
              </a:rPr>
              <a:t>All exceptions</a:t>
            </a:r>
            <a:r>
              <a:rPr lang="en-US" sz="1200" u="none" kern="1200" dirty="0">
                <a:solidFill>
                  <a:schemeClr val="tx1"/>
                </a:solidFill>
                <a:latin typeface="+mn-lt"/>
                <a:ea typeface="+mn-ea"/>
                <a:cs typeface="+mn-cs"/>
              </a:rPr>
              <a:t>:</a:t>
            </a:r>
            <a:endParaRPr lang="en-US" sz="1200" u="sng" kern="1200" dirty="0">
              <a:solidFill>
                <a:schemeClr val="tx1"/>
              </a:solidFill>
              <a:latin typeface="+mn-lt"/>
              <a:ea typeface="+mn-ea"/>
              <a:cs typeface="+mn-cs"/>
            </a:endParaRPr>
          </a:p>
          <a:p>
            <a:pPr>
              <a:lnSpc>
                <a:spcPct val="150000"/>
              </a:lnSpc>
            </a:pPr>
            <a:r>
              <a:rPr lang="en-US" sz="1200" kern="1200" dirty="0">
                <a:solidFill>
                  <a:schemeClr val="tx1"/>
                </a:solidFill>
                <a:latin typeface="+mn-lt"/>
                <a:ea typeface="+mn-ea"/>
                <a:cs typeface="+mn-cs"/>
              </a:rPr>
              <a:t>-certain farm employees</a:t>
            </a:r>
          </a:p>
          <a:p>
            <a:pPr>
              <a:lnSpc>
                <a:spcPct val="150000"/>
              </a:lnSpc>
            </a:pPr>
            <a:r>
              <a:rPr lang="en-US" sz="1200" kern="1200" dirty="0">
                <a:solidFill>
                  <a:schemeClr val="tx1"/>
                </a:solidFill>
                <a:latin typeface="+mn-lt"/>
                <a:ea typeface="+mn-ea"/>
                <a:cs typeface="+mn-cs"/>
              </a:rPr>
              <a:t>-apprentices employed under the terms of an apprenticeship agreement under the Apprenticeship and Trades Qualifications Act</a:t>
            </a:r>
          </a:p>
          <a:p>
            <a:pPr>
              <a:lnSpc>
                <a:spcPct val="150000"/>
              </a:lnSpc>
            </a:pPr>
            <a:r>
              <a:rPr lang="en-US" sz="1200" kern="1200" dirty="0">
                <a:solidFill>
                  <a:schemeClr val="tx1"/>
                </a:solidFill>
                <a:latin typeface="+mn-lt"/>
                <a:ea typeface="+mn-ea"/>
                <a:cs typeface="+mn-cs"/>
              </a:rPr>
              <a:t>-anyone receiving training under government  sponsored and government approved plans</a:t>
            </a:r>
          </a:p>
          <a:p>
            <a:pPr>
              <a:lnSpc>
                <a:spcPct val="150000"/>
              </a:lnSpc>
            </a:pPr>
            <a:r>
              <a:rPr lang="en-US" sz="1200" kern="1200" dirty="0">
                <a:solidFill>
                  <a:schemeClr val="tx1"/>
                </a:solidFill>
                <a:latin typeface="+mn-lt"/>
                <a:ea typeface="+mn-ea"/>
                <a:cs typeface="+mn-cs"/>
              </a:rPr>
              <a:t>-anyone employed at a non-profit playground or summer camp</a:t>
            </a:r>
          </a:p>
          <a:p>
            <a:pPr>
              <a:lnSpc>
                <a:spcPct val="150000"/>
              </a:lnSpc>
            </a:pPr>
            <a:r>
              <a:rPr lang="en-US" sz="1200" kern="1200" dirty="0">
                <a:solidFill>
                  <a:schemeClr val="tx1"/>
                </a:solidFill>
                <a:latin typeface="+mn-lt"/>
                <a:ea typeface="+mn-ea"/>
                <a:cs typeface="+mn-cs"/>
              </a:rPr>
              <a:t>-real estate and car salespeople</a:t>
            </a:r>
          </a:p>
          <a:p>
            <a:pPr>
              <a:lnSpc>
                <a:spcPct val="150000"/>
              </a:lnSpc>
            </a:pPr>
            <a:r>
              <a:rPr lang="en-US" sz="1200" kern="1200" dirty="0">
                <a:solidFill>
                  <a:schemeClr val="tx1"/>
                </a:solidFill>
                <a:latin typeface="+mn-lt"/>
                <a:ea typeface="+mn-ea"/>
                <a:cs typeface="+mn-cs"/>
              </a:rPr>
              <a:t>-commissioned salespeople who work outside the employer’s premises, but not those on established routes</a:t>
            </a:r>
          </a:p>
          <a:p>
            <a:pPr>
              <a:lnSpc>
                <a:spcPct val="150000"/>
              </a:lnSpc>
            </a:pPr>
            <a:r>
              <a:rPr lang="en-US" sz="1200" kern="1200" dirty="0">
                <a:solidFill>
                  <a:schemeClr val="tx1"/>
                </a:solidFill>
                <a:latin typeface="+mn-lt"/>
                <a:ea typeface="+mn-ea"/>
                <a:cs typeface="+mn-cs"/>
              </a:rPr>
              <a:t>-insurance agents licensed under the Insurance Act</a:t>
            </a:r>
          </a:p>
          <a:p>
            <a:pPr>
              <a:lnSpc>
                <a:spcPct val="150000"/>
              </a:lnSpc>
            </a:pPr>
            <a:r>
              <a:rPr lang="en-US" sz="1200" kern="1200" dirty="0">
                <a:solidFill>
                  <a:schemeClr val="tx1"/>
                </a:solidFill>
                <a:latin typeface="+mn-lt"/>
                <a:ea typeface="+mn-ea"/>
                <a:cs typeface="+mn-cs"/>
              </a:rPr>
              <a:t>-employees who work on a fishing boat</a:t>
            </a:r>
          </a:p>
          <a:p>
            <a:pPr>
              <a:lnSpc>
                <a:spcPct val="150000"/>
              </a:lnSpc>
            </a:pPr>
            <a:r>
              <a:rPr lang="en-US" sz="1200" kern="1200" dirty="0">
                <a:solidFill>
                  <a:schemeClr val="tx1"/>
                </a:solidFill>
                <a:latin typeface="+mn-lt"/>
                <a:ea typeface="+mn-ea"/>
                <a:cs typeface="+mn-cs"/>
              </a:rPr>
              <a:t>-employees who fall under the minimum wage orders concerning Logging and Forest Operations and Construction and Property Maintenance</a:t>
            </a:r>
          </a:p>
          <a:p>
            <a:pPr>
              <a:lnSpc>
                <a:spcPct val="150000"/>
              </a:lnSpc>
            </a:pPr>
            <a:r>
              <a:rPr lang="en-US" sz="1200" kern="1200" dirty="0">
                <a:solidFill>
                  <a:schemeClr val="tx1"/>
                </a:solidFill>
                <a:latin typeface="+mn-lt"/>
                <a:ea typeface="+mn-ea"/>
                <a:cs typeface="+mn-cs"/>
              </a:rPr>
              <a:t>-employees who do domestic service for or give personal care to an immediate family member  in a private home and are working for the householder</a:t>
            </a:r>
          </a:p>
          <a:p>
            <a:pPr>
              <a:lnSpc>
                <a:spcPct val="150000"/>
              </a:lnSpc>
            </a:pPr>
            <a:r>
              <a:rPr lang="en-US" sz="1200" kern="1200" dirty="0">
                <a:solidFill>
                  <a:schemeClr val="tx1"/>
                </a:solidFill>
                <a:latin typeface="+mn-lt"/>
                <a:ea typeface="+mn-ea"/>
                <a:cs typeface="+mn-cs"/>
              </a:rPr>
              <a:t>-employees who do domestic service for or give personal care in a private home and are working for the householder for 24 hours or less per week</a:t>
            </a:r>
          </a:p>
          <a:p>
            <a:pPr>
              <a:lnSpc>
                <a:spcPct val="150000"/>
              </a:lnSpc>
            </a:pPr>
            <a:r>
              <a:rPr lang="en-US" sz="1200" kern="1200" dirty="0">
                <a:solidFill>
                  <a:schemeClr val="tx1"/>
                </a:solidFill>
                <a:latin typeface="+mn-lt"/>
                <a:ea typeface="+mn-ea"/>
                <a:cs typeface="+mn-cs"/>
              </a:rPr>
              <a:t>-</a:t>
            </a:r>
            <a:r>
              <a:rPr lang="en-CA" sz="1200" kern="1200" dirty="0">
                <a:solidFill>
                  <a:schemeClr val="tx1"/>
                </a:solidFill>
                <a:effectLst/>
                <a:latin typeface="+mn-lt"/>
                <a:ea typeface="+mn-ea"/>
                <a:cs typeface="+mn-cs"/>
              </a:rPr>
              <a:t>persons under the age of 16 years engaged in work on a farm whose employment is directly related to the primary production of eggs, milk, grain, seeds, fruit, vegetables, Christmas trees, Christmas wreaths, maple products, honey, tobacco, pigs, cattle, sheep, poultry, or animal furs</a:t>
            </a:r>
          </a:p>
          <a:p>
            <a:pPr>
              <a:lnSpc>
                <a:spcPct val="150000"/>
              </a:lnSpc>
            </a:pPr>
            <a:r>
              <a:rPr lang="en-CA" sz="1200" kern="1200" dirty="0">
                <a:solidFill>
                  <a:schemeClr val="tx1"/>
                </a:solidFill>
                <a:effectLst/>
                <a:latin typeface="+mn-lt"/>
                <a:ea typeface="+mn-ea"/>
                <a:cs typeface="+mn-cs"/>
              </a:rPr>
              <a:t>-employees and employers to whom the </a:t>
            </a:r>
            <a:r>
              <a:rPr lang="en-CA" sz="1200" i="1" kern="1200" dirty="0">
                <a:solidFill>
                  <a:schemeClr val="tx1"/>
                </a:solidFill>
                <a:effectLst/>
                <a:latin typeface="+mn-lt"/>
                <a:ea typeface="+mn-ea"/>
                <a:cs typeface="+mn-cs"/>
              </a:rPr>
              <a:t>Minimum Wage Order (Logging and Forest Operations)</a:t>
            </a:r>
            <a:r>
              <a:rPr lang="en-CA" sz="1200" kern="1200" dirty="0">
                <a:solidFill>
                  <a:schemeClr val="tx1"/>
                </a:solidFill>
                <a:effectLst/>
                <a:latin typeface="+mn-lt"/>
                <a:ea typeface="+mn-ea"/>
                <a:cs typeface="+mn-cs"/>
              </a:rPr>
              <a:t> or the </a:t>
            </a:r>
            <a:r>
              <a:rPr lang="en-CA" sz="1200" i="1" kern="1200" dirty="0">
                <a:solidFill>
                  <a:schemeClr val="tx1"/>
                </a:solidFill>
                <a:effectLst/>
                <a:latin typeface="+mn-lt"/>
                <a:ea typeface="+mn-ea"/>
                <a:cs typeface="+mn-cs"/>
              </a:rPr>
              <a:t>Minimum Wage Order (Construction and Property Maintenance)</a:t>
            </a:r>
            <a:r>
              <a:rPr lang="en-CA" sz="1200" kern="1200" dirty="0">
                <a:solidFill>
                  <a:schemeClr val="tx1"/>
                </a:solidFill>
                <a:effectLst/>
                <a:latin typeface="+mn-lt"/>
                <a:ea typeface="+mn-ea"/>
                <a:cs typeface="+mn-cs"/>
              </a:rPr>
              <a:t> applies</a:t>
            </a:r>
          </a:p>
          <a:p>
            <a:pPr>
              <a:lnSpc>
                <a:spcPct val="150000"/>
              </a:lnSpc>
            </a:pPr>
            <a:r>
              <a:rPr lang="en-CA" sz="1200" kern="1200" dirty="0">
                <a:solidFill>
                  <a:schemeClr val="tx1"/>
                </a:solidFill>
                <a:effectLst/>
                <a:latin typeface="+mn-lt"/>
                <a:ea typeface="+mn-ea"/>
                <a:cs typeface="+mn-cs"/>
              </a:rPr>
              <a:t>-athletes while engaged in activities related to their athletic endeavour.</a:t>
            </a:r>
            <a:endParaRPr lang="en-US" sz="1200" kern="1200" dirty="0">
              <a:solidFill>
                <a:schemeClr val="tx1"/>
              </a:solidFill>
              <a:latin typeface="+mn-lt"/>
              <a:ea typeface="+mn-ea"/>
              <a:cs typeface="+mn-cs"/>
            </a:endParaRPr>
          </a:p>
          <a:p>
            <a:endParaRPr lang="en-US" sz="800" kern="120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14</a:t>
            </a:fld>
            <a:endParaRPr lang="en-CA"/>
          </a:p>
        </p:txBody>
      </p:sp>
    </p:spTree>
    <p:extLst>
      <p:ext uri="{BB962C8B-B14F-4D97-AF65-F5344CB8AC3E}">
        <p14:creationId xmlns:p14="http://schemas.microsoft.com/office/powerpoint/2010/main" val="1573410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-Remember, this wage only applies for every hour worked </a:t>
            </a:r>
            <a:r>
              <a:rPr lang="en-CA" i="1" dirty="0"/>
              <a:t>after</a:t>
            </a:r>
            <a:r>
              <a:rPr lang="en-CA" i="0" dirty="0"/>
              <a:t> 48 hours worked in a week</a:t>
            </a:r>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15</a:t>
            </a:fld>
            <a:endParaRPr lang="en-CA"/>
          </a:p>
        </p:txBody>
      </p:sp>
    </p:spTree>
    <p:extLst>
      <p:ext uri="{BB962C8B-B14F-4D97-AF65-F5344CB8AC3E}">
        <p14:creationId xmlns:p14="http://schemas.microsoft.com/office/powerpoint/2010/main" val="853294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STATUTE*]</a:t>
            </a:r>
          </a:p>
          <a:p>
            <a:r>
              <a:rPr lang="en-US" dirty="0"/>
              <a:t>Some employees are paid at 1.5 times minimum wage after 48 hours per week, such as:</a:t>
            </a:r>
          </a:p>
          <a:p>
            <a:pPr lvl="1"/>
            <a:r>
              <a:rPr lang="en-CA" sz="1400" dirty="0"/>
              <a:t>oil and gas workers (but not those working at retail gas stations)</a:t>
            </a:r>
          </a:p>
          <a:p>
            <a:pPr lvl="1"/>
            <a:r>
              <a:rPr lang="en-CA" sz="1400" dirty="0"/>
              <a:t>managers, supervisors, and employees employed in a confidential capacity</a:t>
            </a:r>
          </a:p>
          <a:p>
            <a:pPr lvl="1"/>
            <a:r>
              <a:rPr lang="en-CA" sz="1400" dirty="0"/>
              <a:t>transport (this group can average over 96 hours in two weeks)</a:t>
            </a:r>
          </a:p>
          <a:p>
            <a:pPr lvl="1"/>
            <a:r>
              <a:rPr lang="en-CA" sz="1400" dirty="0"/>
              <a:t>primary fish and agricultural processors (but not meat)</a:t>
            </a:r>
          </a:p>
          <a:p>
            <a:pPr lvl="1"/>
            <a:r>
              <a:rPr lang="en-CA" sz="1400" dirty="0"/>
              <a:t>flat-rate auto mechanics / auto body technicians</a:t>
            </a:r>
          </a:p>
          <a:p>
            <a:pPr lvl="1"/>
            <a:r>
              <a:rPr lang="en-CA" sz="1400" dirty="0"/>
              <a:t>certain professionals and their trainees</a:t>
            </a:r>
          </a:p>
          <a:p>
            <a:pPr lvl="1"/>
            <a:r>
              <a:rPr lang="en-CA" sz="1400" dirty="0"/>
              <a:t>IT professionals (but not employees who provide basic operational/technical support)</a:t>
            </a:r>
          </a:p>
          <a:p>
            <a:pPr lvl="1"/>
            <a:r>
              <a:rPr lang="en-CA" sz="1400" dirty="0"/>
              <a:t>shipbuilders and related workers (but not those in retail)</a:t>
            </a:r>
          </a:p>
        </p:txBody>
      </p:sp>
      <p:sp>
        <p:nvSpPr>
          <p:cNvPr id="4" name="Slide Number Placeholder 3"/>
          <p:cNvSpPr>
            <a:spLocks noGrp="1"/>
          </p:cNvSpPr>
          <p:nvPr>
            <p:ph type="sldNum" sz="quarter" idx="10"/>
          </p:nvPr>
        </p:nvSpPr>
        <p:spPr/>
        <p:txBody>
          <a:bodyPr/>
          <a:lstStyle/>
          <a:p>
            <a:fld id="{73F06885-407C-4452-B946-224910AD0A0C}" type="slidenum">
              <a:rPr lang="en-CA" smtClean="0"/>
              <a:t>16</a:t>
            </a:fld>
            <a:endParaRPr lang="en-CA"/>
          </a:p>
        </p:txBody>
      </p:sp>
    </p:spTree>
    <p:extLst>
      <p:ext uri="{BB962C8B-B14F-4D97-AF65-F5344CB8AC3E}">
        <p14:creationId xmlns:p14="http://schemas.microsoft.com/office/powerpoint/2010/main" val="813762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-”Call in” – use retail example (e.g. another employee was sick)</a:t>
            </a:r>
          </a:p>
          <a:p>
            <a:r>
              <a:rPr lang="en-CA" sz="1400" dirty="0"/>
              <a:t>-”Waiting” – use waiter/waitress example (asked to arrive at 8:00am but wait until busy at 9:00am)</a:t>
            </a:r>
          </a:p>
          <a:p>
            <a:r>
              <a:rPr lang="en-CA" sz="1400" dirty="0"/>
              <a:t>-”Piecemeal” - an employee is paid $7 for each hat the employee sews. During a one-week period the employee produces 40 hats. The employee is entitled to be paid: $7 per hat x 40 hats, or $280.00. To produce the 40 hats, the employee worked 30 hours. At the minimum wage the employee would have earned $325.50 ($10.85 x 30 hours of work). The employee is entitled to be paid at least the same as if the employee was being paid the minimum wage for each hour worked. The employee is, therefore, owed an additional $45.50 ($325.50 - $280.00) (does not apply to most farm employees)</a:t>
            </a:r>
          </a:p>
        </p:txBody>
      </p:sp>
      <p:sp>
        <p:nvSpPr>
          <p:cNvPr id="4" name="Slide Number Placeholder 3"/>
          <p:cNvSpPr>
            <a:spLocks noGrp="1"/>
          </p:cNvSpPr>
          <p:nvPr>
            <p:ph type="sldNum" sz="quarter" idx="10"/>
          </p:nvPr>
        </p:nvSpPr>
        <p:spPr/>
        <p:txBody>
          <a:bodyPr/>
          <a:lstStyle/>
          <a:p>
            <a:fld id="{73F06885-407C-4452-B946-224910AD0A0C}" type="slidenum">
              <a:rPr lang="en-CA" smtClean="0"/>
              <a:t>17</a:t>
            </a:fld>
            <a:endParaRPr lang="en-CA"/>
          </a:p>
        </p:txBody>
      </p:sp>
    </p:spTree>
    <p:extLst>
      <p:ext uri="{BB962C8B-B14F-4D97-AF65-F5344CB8AC3E}">
        <p14:creationId xmlns:p14="http://schemas.microsoft.com/office/powerpoint/2010/main" val="1770244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u="sng" kern="1200" dirty="0">
                <a:solidFill>
                  <a:schemeClr val="tx1"/>
                </a:solidFill>
                <a:effectLst/>
                <a:latin typeface="+mn-lt"/>
                <a:ea typeface="+mn-ea"/>
                <a:cs typeface="+mn-cs"/>
              </a:rPr>
              <a:t>Examples of Legal Deductions</a:t>
            </a:r>
            <a:r>
              <a:rPr lang="en-CA" sz="1200" u="none" kern="1200" dirty="0">
                <a:solidFill>
                  <a:schemeClr val="tx1"/>
                </a:solidFill>
                <a:effectLst/>
                <a:latin typeface="+mn-lt"/>
                <a:ea typeface="+mn-ea"/>
                <a:cs typeface="+mn-cs"/>
              </a:rPr>
              <a:t> – </a:t>
            </a:r>
            <a:r>
              <a:rPr lang="en-CA" sz="1200" i="1" u="none" kern="1200" dirty="0">
                <a:solidFill>
                  <a:schemeClr val="tx1"/>
                </a:solidFill>
                <a:effectLst/>
                <a:latin typeface="+mn-lt"/>
                <a:ea typeface="+mn-ea"/>
                <a:cs typeface="+mn-cs"/>
              </a:rPr>
              <a:t>may lower wage below minimum</a:t>
            </a:r>
            <a:endParaRPr lang="en-CA" sz="1200" u="sng"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-statutory deductions (income tax, CPP, EI)</a:t>
            </a:r>
          </a:p>
          <a:p>
            <a:r>
              <a:rPr lang="en-CA" sz="1200" kern="1200" dirty="0">
                <a:solidFill>
                  <a:schemeClr val="tx1"/>
                </a:solidFill>
                <a:effectLst/>
                <a:latin typeface="+mn-lt"/>
                <a:ea typeface="+mn-ea"/>
                <a:cs typeface="+mn-cs"/>
              </a:rPr>
              <a:t>-court ordered deductions (for example, garnishment, child support)</a:t>
            </a:r>
          </a:p>
          <a:p>
            <a:r>
              <a:rPr lang="en-CA" sz="1200" kern="1200" dirty="0">
                <a:solidFill>
                  <a:schemeClr val="tx1"/>
                </a:solidFill>
                <a:effectLst/>
                <a:latin typeface="+mn-lt"/>
                <a:ea typeface="+mn-ea"/>
                <a:cs typeface="+mn-cs"/>
              </a:rPr>
              <a:t>-those that provide a benefit to employees (for example, health plans)</a:t>
            </a:r>
          </a:p>
          <a:p>
            <a:r>
              <a:rPr lang="en-CA" sz="1200" kern="1200" dirty="0">
                <a:solidFill>
                  <a:schemeClr val="tx1"/>
                </a:solidFill>
                <a:effectLst/>
                <a:latin typeface="+mn-lt"/>
                <a:ea typeface="+mn-ea"/>
                <a:cs typeface="+mn-cs"/>
              </a:rPr>
              <a:t>-charges for board and lodging as authorized by the Minimum Wage Orders</a:t>
            </a:r>
          </a:p>
          <a:p>
            <a:r>
              <a:rPr lang="en-CA" sz="1200" kern="1200" dirty="0">
                <a:solidFill>
                  <a:schemeClr val="tx1"/>
                </a:solidFill>
                <a:effectLst/>
                <a:latin typeface="+mn-lt"/>
                <a:ea typeface="+mn-ea"/>
                <a:cs typeface="+mn-cs"/>
              </a:rPr>
              <a:t>-recovery of pay advances, overpayments</a:t>
            </a:r>
          </a:p>
          <a:p>
            <a:r>
              <a:rPr lang="en-CA" sz="1200" kern="1200" dirty="0">
                <a:solidFill>
                  <a:schemeClr val="tx1"/>
                </a:solidFill>
                <a:effectLst/>
                <a:latin typeface="+mn-lt"/>
                <a:ea typeface="+mn-ea"/>
                <a:cs typeface="+mn-cs"/>
              </a:rPr>
              <a:t>-deductions for employee purchases from the employer’s business on account, if there is a clear agreement between the employee and the employer that these can be deducted</a:t>
            </a:r>
          </a:p>
          <a:p>
            <a:r>
              <a:rPr lang="en-CA" sz="1200" kern="1200" dirty="0">
                <a:solidFill>
                  <a:schemeClr val="tx1"/>
                </a:solidFill>
                <a:effectLst/>
                <a:latin typeface="+mn-lt"/>
                <a:ea typeface="+mn-ea"/>
                <a:cs typeface="+mn-cs"/>
              </a:rPr>
              <a:t>-deductions for dry cleaning of woolen or other heavy material uniforms</a:t>
            </a:r>
          </a:p>
          <a:p>
            <a:endParaRPr lang="en-CA" sz="1200" kern="1200" dirty="0">
              <a:solidFill>
                <a:schemeClr val="tx1"/>
              </a:solidFill>
              <a:effectLst/>
              <a:latin typeface="+mn-lt"/>
              <a:ea typeface="+mn-ea"/>
              <a:cs typeface="+mn-cs"/>
            </a:endParaRPr>
          </a:p>
          <a:p>
            <a:r>
              <a:rPr lang="en-CA" sz="1200" u="sng" kern="1200" dirty="0">
                <a:solidFill>
                  <a:schemeClr val="tx1"/>
                </a:solidFill>
                <a:effectLst/>
                <a:latin typeface="+mn-lt"/>
                <a:ea typeface="+mn-ea"/>
                <a:cs typeface="+mn-cs"/>
              </a:rPr>
              <a:t>Examples of Other Deductions</a:t>
            </a:r>
            <a:r>
              <a:rPr lang="en-CA" sz="1200" u="none" kern="1200" dirty="0">
                <a:solidFill>
                  <a:schemeClr val="tx1"/>
                </a:solidFill>
                <a:effectLst/>
                <a:latin typeface="+mn-lt"/>
                <a:ea typeface="+mn-ea"/>
                <a:cs typeface="+mn-cs"/>
              </a:rPr>
              <a:t> – </a:t>
            </a:r>
            <a:r>
              <a:rPr lang="en-CA" sz="1200" i="1" u="none" kern="1200" dirty="0">
                <a:solidFill>
                  <a:schemeClr val="tx1"/>
                </a:solidFill>
                <a:effectLst/>
                <a:latin typeface="+mn-lt"/>
                <a:ea typeface="+mn-ea"/>
                <a:cs typeface="+mn-cs"/>
              </a:rPr>
              <a:t>may NOT lower wage below minimum </a:t>
            </a:r>
            <a:r>
              <a:rPr lang="en-CA" sz="1200" b="1" i="0" u="sng" kern="1200" dirty="0">
                <a:solidFill>
                  <a:schemeClr val="tx1"/>
                </a:solidFill>
                <a:effectLst/>
                <a:latin typeface="+mn-lt"/>
                <a:ea typeface="+mn-ea"/>
                <a:cs typeface="+mn-cs"/>
              </a:rPr>
              <a:t>&amp; </a:t>
            </a:r>
            <a:r>
              <a:rPr lang="en-CA" sz="1200" b="1" i="1" u="sng" kern="1200" dirty="0">
                <a:solidFill>
                  <a:schemeClr val="tx1"/>
                </a:solidFill>
                <a:effectLst/>
                <a:latin typeface="+mn-lt"/>
                <a:ea typeface="+mn-ea"/>
                <a:cs typeface="+mn-cs"/>
              </a:rPr>
              <a:t>requires employee consent</a:t>
            </a:r>
            <a:endParaRPr lang="en-CA" sz="1200" u="none" kern="1200" dirty="0">
              <a:solidFill>
                <a:schemeClr val="tx1"/>
              </a:solidFill>
              <a:effectLst/>
              <a:latin typeface="+mn-lt"/>
              <a:ea typeface="+mn-ea"/>
              <a:cs typeface="+mn-cs"/>
            </a:endParaRPr>
          </a:p>
          <a:p>
            <a:r>
              <a:rPr lang="en-CA" sz="1200" u="none" kern="1200" dirty="0">
                <a:solidFill>
                  <a:schemeClr val="tx1"/>
                </a:solidFill>
                <a:effectLst/>
                <a:latin typeface="+mn-lt"/>
                <a:ea typeface="+mn-ea"/>
                <a:cs typeface="+mn-cs"/>
              </a:rPr>
              <a:t>-paying for a uniform</a:t>
            </a:r>
          </a:p>
          <a:p>
            <a:r>
              <a:rPr lang="en-CA" sz="1200" u="none" kern="1200" dirty="0">
                <a:solidFill>
                  <a:schemeClr val="tx1"/>
                </a:solidFill>
                <a:effectLst/>
                <a:latin typeface="+mn-lt"/>
                <a:ea typeface="+mn-ea"/>
                <a:cs typeface="+mn-cs"/>
              </a:rPr>
              <a:t>-paying for shortages or damages (</a:t>
            </a:r>
            <a:r>
              <a:rPr lang="en-CA" sz="1200" i="1" u="none" kern="1200" dirty="0">
                <a:solidFill>
                  <a:schemeClr val="tx1"/>
                </a:solidFill>
                <a:effectLst/>
                <a:latin typeface="+mn-lt"/>
                <a:ea typeface="+mn-ea"/>
                <a:cs typeface="+mn-cs"/>
              </a:rPr>
              <a:t>employer must show it’s employee’s fault</a:t>
            </a:r>
            <a:r>
              <a:rPr lang="en-CA" sz="1200" i="0" u="none" kern="1200" dirty="0">
                <a:solidFill>
                  <a:schemeClr val="tx1"/>
                </a:solidFill>
                <a:effectLst/>
                <a:latin typeface="+mn-lt"/>
                <a:ea typeface="+mn-ea"/>
                <a:cs typeface="+mn-cs"/>
              </a:rPr>
              <a:t>)</a:t>
            </a:r>
          </a:p>
          <a:p>
            <a:r>
              <a:rPr lang="en-CA" sz="1200" i="0" u="none" kern="1200" dirty="0">
                <a:solidFill>
                  <a:schemeClr val="tx1"/>
                </a:solidFill>
                <a:effectLst/>
                <a:latin typeface="+mn-lt"/>
                <a:ea typeface="+mn-ea"/>
                <a:cs typeface="+mn-cs"/>
              </a:rPr>
              <a:t>-</a:t>
            </a:r>
            <a:r>
              <a:rPr lang="en-CA" sz="1200" i="1" u="none" kern="1200" dirty="0">
                <a:solidFill>
                  <a:schemeClr val="tx1"/>
                </a:solidFill>
                <a:effectLst/>
                <a:latin typeface="+mn-lt"/>
                <a:ea typeface="+mn-ea"/>
                <a:cs typeface="+mn-cs"/>
              </a:rPr>
              <a:t>deductions made while employee working must be supported by employee’s written authorization (e.g. if you broke something while at work, your employer cannot deduct that from your wage without something in writing that says you understood the policy)</a:t>
            </a:r>
            <a:endParaRPr lang="en-CA" sz="1200" u="sng" kern="1200" dirty="0">
              <a:solidFill>
                <a:schemeClr val="tx1"/>
              </a:solidFill>
              <a:effectLst/>
              <a:latin typeface="+mn-lt"/>
              <a:ea typeface="+mn-ea"/>
              <a:cs typeface="+mn-cs"/>
            </a:endParaRPr>
          </a:p>
          <a:p>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18</a:t>
            </a:fld>
            <a:endParaRPr lang="en-CA"/>
          </a:p>
        </p:txBody>
      </p:sp>
    </p:spTree>
    <p:extLst>
      <p:ext uri="{BB962C8B-B14F-4D97-AF65-F5344CB8AC3E}">
        <p14:creationId xmlns:p14="http://schemas.microsoft.com/office/powerpoint/2010/main" val="2887055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The day of rest rules do not apply to the following employees: </a:t>
            </a:r>
          </a:p>
          <a:p>
            <a:pPr marL="285750" indent="-285750">
              <a:buFont typeface="Arial" panose="020B0604020202020204" pitchFamily="34" charset="0"/>
              <a:buChar char="•"/>
            </a:pPr>
            <a:r>
              <a:rPr lang="en-CA" sz="1400" dirty="0"/>
              <a:t>most farm employees</a:t>
            </a:r>
          </a:p>
          <a:p>
            <a:pPr marL="285750" indent="-285750">
              <a:buFont typeface="Arial" panose="020B0604020202020204" pitchFamily="34" charset="0"/>
              <a:buChar char="•"/>
            </a:pPr>
            <a:r>
              <a:rPr lang="en-CA" sz="1400" dirty="0"/>
              <a:t>commissioned salespeople who work outside the employer’s place of business</a:t>
            </a:r>
          </a:p>
          <a:p>
            <a:pPr marL="285750" indent="-285750">
              <a:buFont typeface="Arial" panose="020B0604020202020204" pitchFamily="34" charset="0"/>
              <a:buChar char="•"/>
            </a:pPr>
            <a:r>
              <a:rPr lang="en-CA" sz="1400" dirty="0"/>
              <a:t>employees who work on a fishing boat</a:t>
            </a:r>
          </a:p>
          <a:p>
            <a:pPr marL="285750" indent="-285750">
              <a:buFont typeface="Arial" panose="020B0604020202020204" pitchFamily="34" charset="0"/>
              <a:buChar char="•"/>
            </a:pPr>
            <a:r>
              <a:rPr lang="en-CA" sz="1400" dirty="0"/>
              <a:t>practitioners or students in training for architecture, dentistry, law, medicine, chiropody, professional engineering, public or chartered accounting,  psychology, surveying, or veterinary science </a:t>
            </a:r>
          </a:p>
          <a:p>
            <a:pPr marL="285750" indent="-285750">
              <a:buFont typeface="Arial" panose="020B0604020202020204" pitchFamily="34" charset="0"/>
              <a:buChar char="•"/>
            </a:pPr>
            <a:r>
              <a:rPr lang="en-CA" sz="1400" dirty="0"/>
              <a:t>employees who do domestic service for or give personal care to an immediate family member in a private home and are working for the householder</a:t>
            </a:r>
          </a:p>
          <a:p>
            <a:pPr marL="285750" indent="-285750">
              <a:buFont typeface="Arial" panose="020B0604020202020204" pitchFamily="34" charset="0"/>
              <a:buChar char="•"/>
            </a:pPr>
            <a:r>
              <a:rPr lang="en-CA" sz="1400" dirty="0"/>
              <a:t>employees who do domestic service for or gives personal care in a private home and are working for the householder for 24 hours or less per week</a:t>
            </a:r>
          </a:p>
          <a:p>
            <a:pPr marL="285750" indent="-285750">
              <a:buFont typeface="Arial" panose="020B0604020202020204" pitchFamily="34" charset="0"/>
              <a:buChar char="•"/>
            </a:pPr>
            <a:r>
              <a:rPr lang="en-CA" sz="1400" dirty="0"/>
              <a:t>employees employed in offshore oil and gas work while under the jurisdiction of the Canada – Nova Scotia offshore Petroleum Board</a:t>
            </a:r>
          </a:p>
          <a:p>
            <a:pPr marL="285750" indent="-285750">
              <a:buFont typeface="Arial" panose="020B0604020202020204" pitchFamily="34" charset="0"/>
              <a:buChar char="•"/>
            </a:pPr>
            <a:r>
              <a:rPr lang="en-CA" sz="1400" dirty="0"/>
              <a:t>athletes while engaged in activities related to their athletic endeavour</a:t>
            </a:r>
          </a:p>
        </p:txBody>
      </p:sp>
      <p:sp>
        <p:nvSpPr>
          <p:cNvPr id="4" name="Slide Number Placeholder 3"/>
          <p:cNvSpPr>
            <a:spLocks noGrp="1"/>
          </p:cNvSpPr>
          <p:nvPr>
            <p:ph type="sldNum" sz="quarter" idx="10"/>
          </p:nvPr>
        </p:nvSpPr>
        <p:spPr/>
        <p:txBody>
          <a:bodyPr/>
          <a:lstStyle/>
          <a:p>
            <a:fld id="{73F06885-407C-4452-B946-224910AD0A0C}" type="slidenum">
              <a:rPr lang="en-CA" smtClean="0"/>
              <a:t>19</a:t>
            </a:fld>
            <a:endParaRPr lang="en-CA"/>
          </a:p>
        </p:txBody>
      </p:sp>
    </p:spTree>
    <p:extLst>
      <p:ext uri="{BB962C8B-B14F-4D97-AF65-F5344CB8AC3E}">
        <p14:creationId xmlns:p14="http://schemas.microsoft.com/office/powerpoint/2010/main" val="4133056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-Explain difference between “vacation” &amp; “holiday”</a:t>
            </a:r>
          </a:p>
          <a:p>
            <a:r>
              <a:rPr lang="en-CA" sz="1400" dirty="0"/>
              <a:t>	-”vacation” in law means the days off you get after working for a while</a:t>
            </a:r>
          </a:p>
          <a:p>
            <a:r>
              <a:rPr lang="en-CA" sz="1400" dirty="0"/>
              <a:t>	-”holiday” in law is one day off for a special reason (e.g. New Years)</a:t>
            </a:r>
          </a:p>
          <a:p>
            <a:r>
              <a:rPr lang="en-CA" sz="1400" dirty="0"/>
              <a:t>	-English is crazy! People will use these two words interchangeably – “I’m going on holiday / vacation.”</a:t>
            </a:r>
          </a:p>
          <a:p>
            <a:r>
              <a:rPr lang="en-CA" sz="1400" dirty="0"/>
              <a:t>“Part time” = less than 90% of their regular hours for the last 12 months</a:t>
            </a:r>
          </a:p>
          <a:p>
            <a:r>
              <a:rPr lang="en-CA" sz="1400" dirty="0"/>
              <a:t>Vacation pay may be paid with pay cheque if clearly marked</a:t>
            </a:r>
          </a:p>
          <a:p>
            <a:r>
              <a:rPr lang="en-CA" sz="1400" dirty="0"/>
              <a:t>-(</a:t>
            </a:r>
            <a:r>
              <a:rPr lang="en-CA" sz="1400" i="1" dirty="0"/>
              <a:t>explain “waive”</a:t>
            </a:r>
            <a:r>
              <a:rPr lang="en-CA" sz="1400" i="0" dirty="0"/>
              <a:t>)</a:t>
            </a:r>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20</a:t>
            </a:fld>
            <a:endParaRPr lang="en-CA"/>
          </a:p>
        </p:txBody>
      </p:sp>
    </p:spTree>
    <p:extLst>
      <p:ext uri="{BB962C8B-B14F-4D97-AF65-F5344CB8AC3E}">
        <p14:creationId xmlns:p14="http://schemas.microsoft.com/office/powerpoint/2010/main" val="212236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 will explain each topic as we go, so don’t worry if you don’t understand all the language yet</a:t>
            </a:r>
          </a:p>
        </p:txBody>
      </p:sp>
      <p:sp>
        <p:nvSpPr>
          <p:cNvPr id="4" name="Slide Number Placeholder 3"/>
          <p:cNvSpPr>
            <a:spLocks noGrp="1"/>
          </p:cNvSpPr>
          <p:nvPr>
            <p:ph type="sldNum" sz="quarter" idx="10"/>
          </p:nvPr>
        </p:nvSpPr>
        <p:spPr/>
        <p:txBody>
          <a:bodyPr/>
          <a:lstStyle/>
          <a:p>
            <a:fld id="{73F06885-407C-4452-B946-224910AD0A0C}" type="slidenum">
              <a:rPr lang="en-CA" smtClean="0"/>
              <a:t>2</a:t>
            </a:fld>
            <a:endParaRPr lang="en-CA"/>
          </a:p>
        </p:txBody>
      </p:sp>
    </p:spTree>
    <p:extLst>
      <p:ext uri="{BB962C8B-B14F-4D97-AF65-F5344CB8AC3E}">
        <p14:creationId xmlns:p14="http://schemas.microsoft.com/office/powerpoint/2010/main" val="13458408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-Does not apply to all business (e.g. restaurants, gas stations, small grocery stores, &amp; many more may be open)</a:t>
            </a:r>
          </a:p>
          <a:p>
            <a:r>
              <a:rPr lang="en-CA" sz="1400" dirty="0"/>
              <a:t>-If you work at a business that may not open, but you are still scheduled to work, you may refuse to work</a:t>
            </a:r>
          </a:p>
          <a:p>
            <a:r>
              <a:rPr lang="en-CA" sz="1400" dirty="0"/>
              <a:t>-Good Friday is the Friday before Easter Sunday which is the first Sunday after the first full moon of the Spring </a:t>
            </a:r>
          </a:p>
          <a:p>
            <a:r>
              <a:rPr lang="en-CA" sz="1400" dirty="0"/>
              <a:t>	-If you work in a retail business, you may also be entitled to get a paid holiday on Easter Sunday</a:t>
            </a:r>
          </a:p>
          <a:p>
            <a:r>
              <a:rPr lang="en-CA" sz="1400" dirty="0"/>
              <a:t>-GENERALLY, if a “Uniform Closing Day” falls on non-working day, you may either get holiday on next working day, attached to the end of a vacation, or placed on any other day by agreement w/ employer</a:t>
            </a:r>
          </a:p>
          <a:p>
            <a:r>
              <a:rPr lang="en-CA" sz="1400" dirty="0"/>
              <a:t>	-e.g. this year, July 1 is a Sunday, so the “holiday” will be moved to the Monday (July 2)</a:t>
            </a:r>
          </a:p>
        </p:txBody>
      </p:sp>
      <p:sp>
        <p:nvSpPr>
          <p:cNvPr id="4" name="Slide Number Placeholder 3"/>
          <p:cNvSpPr>
            <a:spLocks noGrp="1"/>
          </p:cNvSpPr>
          <p:nvPr>
            <p:ph type="sldNum" sz="quarter" idx="10"/>
          </p:nvPr>
        </p:nvSpPr>
        <p:spPr/>
        <p:txBody>
          <a:bodyPr/>
          <a:lstStyle/>
          <a:p>
            <a:fld id="{73F06885-407C-4452-B946-224910AD0A0C}" type="slidenum">
              <a:rPr lang="en-CA" smtClean="0"/>
              <a:t>21</a:t>
            </a:fld>
            <a:endParaRPr lang="en-CA"/>
          </a:p>
        </p:txBody>
      </p:sp>
    </p:spTree>
    <p:extLst>
      <p:ext uri="{BB962C8B-B14F-4D97-AF65-F5344CB8AC3E}">
        <p14:creationId xmlns:p14="http://schemas.microsoft.com/office/powerpoint/2010/main" val="4224914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-How much? – either your normal rate of pay OR if you work irregular hours, the average of what you worked in the past 30 days</a:t>
            </a:r>
          </a:p>
          <a:p>
            <a:r>
              <a:rPr lang="en-CA" sz="1400" dirty="0"/>
              <a:t>-If you </a:t>
            </a:r>
            <a:r>
              <a:rPr lang="en-CA" sz="1400" u="sng" dirty="0"/>
              <a:t>work</a:t>
            </a:r>
            <a:r>
              <a:rPr lang="en-CA" sz="1400" u="none" dirty="0"/>
              <a:t> on a paid holiday – receive normal rate of pay </a:t>
            </a:r>
            <a:r>
              <a:rPr lang="en-CA" sz="1400" u="sng" dirty="0"/>
              <a:t>+</a:t>
            </a:r>
            <a:r>
              <a:rPr lang="en-CA" sz="1400" u="none" dirty="0"/>
              <a:t> 1.5x normal rate per hours worked</a:t>
            </a:r>
          </a:p>
          <a:p>
            <a:r>
              <a:rPr lang="en-CA" sz="1400" u="none" dirty="0"/>
              <a:t>-</a:t>
            </a:r>
            <a:r>
              <a:rPr lang="en-CA" sz="1400" b="1" u="sng" dirty="0"/>
              <a:t>Other religious/cultural holidays</a:t>
            </a:r>
            <a:r>
              <a:rPr lang="en-CA" sz="1400" b="0" u="none" dirty="0"/>
              <a:t> – if you give your employer as much notice as possible, they </a:t>
            </a:r>
            <a:r>
              <a:rPr lang="en-CA" sz="1400" b="0" i="1" u="none" dirty="0"/>
              <a:t>should</a:t>
            </a:r>
            <a:r>
              <a:rPr lang="en-CA" sz="1400" b="0" i="0" u="none" dirty="0"/>
              <a:t> give you the day off for your religious holiday (e.g. last day of Ramadan); otherwise, this could turn into a Human Rights violation (see “Discrimination” slides). If you employer refuses, you should contact the Labour Standards Division and/or a lawyer.</a:t>
            </a:r>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22</a:t>
            </a:fld>
            <a:endParaRPr lang="en-CA"/>
          </a:p>
        </p:txBody>
      </p:sp>
    </p:spTree>
    <p:extLst>
      <p:ext uri="{BB962C8B-B14F-4D97-AF65-F5344CB8AC3E}">
        <p14:creationId xmlns:p14="http://schemas.microsoft.com/office/powerpoint/2010/main" val="2203347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-Minimum standards that may be increased in Employment Contract</a:t>
            </a:r>
          </a:p>
          <a:p>
            <a:r>
              <a:rPr lang="en-CA" sz="1400" dirty="0"/>
              <a:t>The holiday pay rules do not apply to the following employees: </a:t>
            </a:r>
          </a:p>
          <a:p>
            <a:pPr marL="285750" indent="-285750">
              <a:buFont typeface="Arial" panose="020B0604020202020204" pitchFamily="34" charset="0"/>
              <a:buChar char="•"/>
            </a:pPr>
            <a:r>
              <a:rPr lang="en-CA" sz="1400" dirty="0"/>
              <a:t>employees who work under a collective  agreement</a:t>
            </a:r>
          </a:p>
          <a:p>
            <a:pPr marL="285750" indent="-285750">
              <a:buFont typeface="Arial" panose="020B0604020202020204" pitchFamily="34" charset="0"/>
              <a:buChar char="•"/>
            </a:pPr>
            <a:r>
              <a:rPr lang="en-CA" sz="1400" dirty="0"/>
              <a:t>most farm employees</a:t>
            </a:r>
          </a:p>
          <a:p>
            <a:pPr marL="285750" indent="-285750">
              <a:buFont typeface="Arial" panose="020B0604020202020204" pitchFamily="34" charset="0"/>
              <a:buChar char="•"/>
            </a:pPr>
            <a:r>
              <a:rPr lang="en-CA" sz="1400" dirty="0"/>
              <a:t>real estate and car salespeople</a:t>
            </a:r>
          </a:p>
          <a:p>
            <a:pPr marL="285750" indent="-285750">
              <a:buFont typeface="Arial" panose="020B0604020202020204" pitchFamily="34" charset="0"/>
              <a:buChar char="•"/>
            </a:pPr>
            <a:r>
              <a:rPr lang="en-CA" sz="1400" dirty="0"/>
              <a:t>commissioned salespeople who make sales at locations other than at the employer’s premises, except those on an established route</a:t>
            </a:r>
          </a:p>
          <a:p>
            <a:pPr marL="285750" indent="-285750">
              <a:buFont typeface="Arial" panose="020B0604020202020204" pitchFamily="34" charset="0"/>
              <a:buChar char="•"/>
            </a:pPr>
            <a:r>
              <a:rPr lang="en-CA" sz="1400" dirty="0"/>
              <a:t>employees who work on a fishing boat</a:t>
            </a:r>
          </a:p>
          <a:p>
            <a:pPr marL="285750" indent="-285750">
              <a:buFont typeface="Arial" panose="020B0604020202020204" pitchFamily="34" charset="0"/>
              <a:buChar char="•"/>
            </a:pPr>
            <a:r>
              <a:rPr lang="en-CA" sz="1400" dirty="0"/>
              <a:t>employees who work in the manufacturing or refining processes of the petrochemical industry</a:t>
            </a:r>
          </a:p>
          <a:p>
            <a:pPr marL="285750" indent="-285750">
              <a:buFont typeface="Arial" panose="020B0604020202020204" pitchFamily="34" charset="0"/>
              <a:buChar char="•"/>
            </a:pPr>
            <a:r>
              <a:rPr lang="en-CA" sz="1400" dirty="0"/>
              <a:t>employees who do domestic service for or give personal care to an immediate family member in a private home and are working for the householder</a:t>
            </a:r>
          </a:p>
          <a:p>
            <a:pPr marL="285750" indent="-285750">
              <a:buFont typeface="Arial" panose="020B0604020202020204" pitchFamily="34" charset="0"/>
              <a:buChar char="•"/>
            </a:pPr>
            <a:r>
              <a:rPr lang="en-CA" sz="1400" dirty="0"/>
              <a:t>employees who do domestic service for or give personal care in a private home and are working for the householder for 24 hours or less per week</a:t>
            </a:r>
          </a:p>
          <a:p>
            <a:pPr marL="285750" indent="-285750">
              <a:buFont typeface="Arial" panose="020B0604020202020204" pitchFamily="34" charset="0"/>
              <a:buChar char="•"/>
            </a:pPr>
            <a:r>
              <a:rPr lang="en-CA" sz="1400" dirty="0"/>
              <a:t>athletes while engaged in activities related to their athletic endeavour</a:t>
            </a:r>
          </a:p>
        </p:txBody>
      </p:sp>
      <p:sp>
        <p:nvSpPr>
          <p:cNvPr id="4" name="Slide Number Placeholder 3"/>
          <p:cNvSpPr>
            <a:spLocks noGrp="1"/>
          </p:cNvSpPr>
          <p:nvPr>
            <p:ph type="sldNum" sz="quarter" idx="10"/>
          </p:nvPr>
        </p:nvSpPr>
        <p:spPr/>
        <p:txBody>
          <a:bodyPr/>
          <a:lstStyle/>
          <a:p>
            <a:fld id="{73F06885-407C-4452-B946-224910AD0A0C}" type="slidenum">
              <a:rPr lang="en-CA" smtClean="0"/>
              <a:t>23</a:t>
            </a:fld>
            <a:endParaRPr lang="en-CA"/>
          </a:p>
        </p:txBody>
      </p:sp>
    </p:spTree>
    <p:extLst>
      <p:ext uri="{BB962C8B-B14F-4D97-AF65-F5344CB8AC3E}">
        <p14:creationId xmlns:p14="http://schemas.microsoft.com/office/powerpoint/2010/main" val="980312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Retail businesses that are not required to close and whose employees do not have the right to refuse to work on closing days and Sundays include:</a:t>
            </a:r>
          </a:p>
          <a:p>
            <a:pPr marL="285750" indent="-285750">
              <a:buFont typeface="Arial" panose="020B0604020202020204" pitchFamily="34" charset="0"/>
              <a:buChar char="•"/>
            </a:pPr>
            <a:r>
              <a:rPr lang="en-CA" sz="1400" dirty="0"/>
              <a:t>grocery stores that at no time operate in an area greater than 4000 square feet (note if two or more stores selling groceries are owned by related persons and are in the same building or are adjacent or in close proximity to one another, they are considered to be one store for the purposes of determining whether the store must close and whether employees have the right to refuse to work)</a:t>
            </a:r>
          </a:p>
          <a:p>
            <a:pPr marL="285750" indent="-285750">
              <a:buFont typeface="Arial" panose="020B0604020202020204" pitchFamily="34" charset="0"/>
              <a:buChar char="•"/>
            </a:pPr>
            <a:r>
              <a:rPr lang="en-CA" sz="1400" dirty="0"/>
              <a:t>drug stores if they do not have more than 2000 square feet dedicated to food items, are not larger than 20,000 square feet in total, and are not in a department store</a:t>
            </a:r>
          </a:p>
          <a:p>
            <a:pPr marL="285750" indent="-285750">
              <a:buFont typeface="Arial" panose="020B0604020202020204" pitchFamily="34" charset="0"/>
              <a:buChar char="•"/>
            </a:pPr>
            <a:r>
              <a:rPr lang="en-CA" sz="1400" dirty="0"/>
              <a:t>farm sales of agricultural products</a:t>
            </a:r>
          </a:p>
          <a:p>
            <a:pPr marL="285750" indent="-285750">
              <a:buFont typeface="Arial" panose="020B0604020202020204" pitchFamily="34" charset="0"/>
              <a:buChar char="•"/>
            </a:pPr>
            <a:r>
              <a:rPr lang="en-CA" sz="1400" dirty="0"/>
              <a:t>Christmas tree sales</a:t>
            </a:r>
          </a:p>
          <a:p>
            <a:pPr marL="285750" indent="-285750">
              <a:buFont typeface="Arial" panose="020B0604020202020204" pitchFamily="34" charset="0"/>
              <a:buChar char="•"/>
            </a:pPr>
            <a:r>
              <a:rPr lang="en-CA" sz="1400" dirty="0"/>
              <a:t>retail gas stations (motor vehicle service stations)</a:t>
            </a:r>
          </a:p>
          <a:p>
            <a:pPr marL="285750" indent="-285750">
              <a:buFont typeface="Arial" panose="020B0604020202020204" pitchFamily="34" charset="0"/>
              <a:buChar char="•"/>
            </a:pPr>
            <a:r>
              <a:rPr lang="en-CA" sz="1400" dirty="0"/>
              <a:t>restaurants, bars, taverns etc., and tourism/hotel services</a:t>
            </a:r>
          </a:p>
          <a:p>
            <a:pPr marL="285750" indent="-285750">
              <a:buFont typeface="Arial" panose="020B0604020202020204" pitchFamily="34" charset="0"/>
              <a:buChar char="•"/>
            </a:pPr>
            <a:r>
              <a:rPr lang="en-CA" sz="1400" dirty="0"/>
              <a:t>confectionary stores</a:t>
            </a:r>
          </a:p>
          <a:p>
            <a:pPr marL="285750" indent="-285750">
              <a:buFont typeface="Arial" panose="020B0604020202020204" pitchFamily="34" charset="0"/>
              <a:buChar char="•"/>
            </a:pPr>
            <a:r>
              <a:rPr lang="en-CA" sz="1400" dirty="0"/>
              <a:t>stores selling handicrafts and souvenirs to tourists</a:t>
            </a:r>
          </a:p>
          <a:p>
            <a:pPr marL="285750" indent="-285750">
              <a:buFont typeface="Arial" panose="020B0604020202020204" pitchFamily="34" charset="0"/>
              <a:buChar char="•"/>
            </a:pPr>
            <a:r>
              <a:rPr lang="en-CA" sz="1400" dirty="0"/>
              <a:t>canteens</a:t>
            </a:r>
          </a:p>
          <a:p>
            <a:pPr marL="285750" indent="-285750">
              <a:buFont typeface="Arial" panose="020B0604020202020204" pitchFamily="34" charset="0"/>
              <a:buChar char="•"/>
            </a:pPr>
            <a:r>
              <a:rPr lang="en-CA" sz="1400" dirty="0"/>
              <a:t>fruit and vegetable stands selling local produce</a:t>
            </a:r>
          </a:p>
          <a:p>
            <a:pPr marL="285750" indent="-285750">
              <a:buFont typeface="Arial" panose="020B0604020202020204" pitchFamily="34" charset="0"/>
              <a:buChar char="•"/>
            </a:pPr>
            <a:r>
              <a:rPr lang="en-CA" sz="1400" dirty="0"/>
              <a:t>flea markets and rummage sales</a:t>
            </a:r>
          </a:p>
          <a:p>
            <a:pPr marL="285750" indent="-285750">
              <a:buFont typeface="Arial" panose="020B0604020202020204" pitchFamily="34" charset="0"/>
              <a:buChar char="•"/>
            </a:pPr>
            <a:r>
              <a:rPr lang="en-CA" sz="1400" dirty="0"/>
              <a:t>retail fish stores</a:t>
            </a:r>
          </a:p>
          <a:p>
            <a:pPr marL="285750" indent="-285750">
              <a:buFont typeface="Arial" panose="020B0604020202020204" pitchFamily="34" charset="0"/>
              <a:buChar char="•"/>
            </a:pPr>
            <a:r>
              <a:rPr lang="en-CA" sz="1400" dirty="0"/>
              <a:t>laundromats</a:t>
            </a:r>
          </a:p>
          <a:p>
            <a:pPr marL="285750" indent="-285750">
              <a:buFont typeface="Arial" panose="020B0604020202020204" pitchFamily="34" charset="0"/>
              <a:buChar char="•"/>
            </a:pPr>
            <a:r>
              <a:rPr lang="en-CA" sz="1400" dirty="0"/>
              <a:t>billiard and pool halls</a:t>
            </a:r>
          </a:p>
          <a:p>
            <a:pPr marL="285750" indent="-285750">
              <a:buFont typeface="Arial" panose="020B0604020202020204" pitchFamily="34" charset="0"/>
              <a:buChar char="•"/>
            </a:pPr>
            <a:r>
              <a:rPr lang="en-CA" sz="1400" dirty="0"/>
              <a:t>video or DVD rental places</a:t>
            </a:r>
          </a:p>
          <a:p>
            <a:pPr marL="285750" indent="-285750">
              <a:buFont typeface="Arial" panose="020B0604020202020204" pitchFamily="34" charset="0"/>
              <a:buChar char="•"/>
            </a:pPr>
            <a:r>
              <a:rPr lang="en-CA" sz="1400" dirty="0"/>
              <a:t>modular (prefabricated) home sales</a:t>
            </a:r>
          </a:p>
          <a:p>
            <a:pPr marL="285750" indent="-285750">
              <a:buFont typeface="Arial" panose="020B0604020202020204" pitchFamily="34" charset="0"/>
              <a:buChar char="•"/>
            </a:pPr>
            <a:r>
              <a:rPr lang="en-CA" sz="1400" dirty="0"/>
              <a:t>nursery and plant stores</a:t>
            </a:r>
          </a:p>
          <a:p>
            <a:pPr marL="285750" indent="-285750">
              <a:buFont typeface="Arial" panose="020B0604020202020204" pitchFamily="34" charset="0"/>
              <a:buChar char="•"/>
            </a:pPr>
            <a:r>
              <a:rPr lang="en-CA" sz="1400" dirty="0"/>
              <a:t>art galleries</a:t>
            </a:r>
          </a:p>
          <a:p>
            <a:pPr marL="285750" indent="-285750">
              <a:buFont typeface="Arial" panose="020B0604020202020204" pitchFamily="34" charset="0"/>
              <a:buChar char="•"/>
            </a:pPr>
            <a:r>
              <a:rPr lang="en-CA" sz="1400" dirty="0"/>
              <a:t>antique stores</a:t>
            </a:r>
          </a:p>
          <a:p>
            <a:pPr marL="285750" indent="-285750">
              <a:buFont typeface="Arial" panose="020B0604020202020204" pitchFamily="34" charset="0"/>
              <a:buChar char="•"/>
            </a:pPr>
            <a:r>
              <a:rPr lang="en-CA" sz="1400" dirty="0"/>
              <a:t>the sale of books, newspapers, magazines</a:t>
            </a:r>
          </a:p>
          <a:p>
            <a:pPr marL="285750" indent="-285750">
              <a:buFont typeface="Arial" panose="020B0604020202020204" pitchFamily="34" charset="0"/>
              <a:buChar char="•"/>
            </a:pPr>
            <a:r>
              <a:rPr lang="en-CA" sz="1400" dirty="0"/>
              <a:t>used clothing stores</a:t>
            </a:r>
          </a:p>
          <a:p>
            <a:pPr marL="285750" indent="-285750">
              <a:buFont typeface="Arial" panose="020B0604020202020204" pitchFamily="34" charset="0"/>
              <a:buChar char="•"/>
            </a:pPr>
            <a:r>
              <a:rPr lang="en-CA" sz="1400" dirty="0"/>
              <a:t>private clubs, veterans and other clubs, but not clubs set up for the purpose of retail sales</a:t>
            </a:r>
          </a:p>
          <a:p>
            <a:pPr marL="285750" indent="-285750">
              <a:buFont typeface="Arial" panose="020B0604020202020204" pitchFamily="34" charset="0"/>
              <a:buChar char="•"/>
            </a:pPr>
            <a:r>
              <a:rPr lang="en-CA" sz="1400" dirty="0"/>
              <a:t>public games for gain and reward</a:t>
            </a:r>
          </a:p>
          <a:p>
            <a:pPr marL="285750" indent="-285750">
              <a:buFont typeface="Arial" panose="020B0604020202020204" pitchFamily="34" charset="0"/>
              <a:buChar char="•"/>
            </a:pPr>
            <a:r>
              <a:rPr lang="en-CA" sz="1400" dirty="0"/>
              <a:t>public performances, cinemas</a:t>
            </a:r>
          </a:p>
          <a:p>
            <a:pPr marL="285750" indent="-285750">
              <a:buFont typeface="Arial" panose="020B0604020202020204" pitchFamily="34" charset="0"/>
              <a:buChar char="•"/>
            </a:pPr>
            <a:r>
              <a:rPr lang="en-CA" sz="1400" dirty="0"/>
              <a:t>excursions</a:t>
            </a:r>
          </a:p>
          <a:p>
            <a:pPr marL="285750" indent="-285750">
              <a:buFont typeface="Arial" panose="020B0604020202020204" pitchFamily="34" charset="0"/>
              <a:buChar char="•"/>
            </a:pPr>
            <a:r>
              <a:rPr lang="en-CA" sz="1400" dirty="0"/>
              <a:t>car rental and boat rental operations</a:t>
            </a:r>
          </a:p>
          <a:p>
            <a:pPr marL="285750" indent="-285750">
              <a:buFont typeface="Arial" panose="020B0604020202020204" pitchFamily="34" charset="0"/>
              <a:buChar char="•"/>
            </a:pPr>
            <a:r>
              <a:rPr lang="en-CA" sz="1400" dirty="0"/>
              <a:t>buses, trains and other modes of transportation</a:t>
            </a:r>
          </a:p>
          <a:p>
            <a:pPr marL="285750" indent="-285750">
              <a:buFont typeface="Arial" panose="020B0604020202020204" pitchFamily="34" charset="0"/>
              <a:buChar char="•"/>
            </a:pPr>
            <a:r>
              <a:rPr lang="en-CA" sz="1400" dirty="0"/>
              <a:t>ferry operations</a:t>
            </a:r>
          </a:p>
          <a:p>
            <a:pPr marL="285750" indent="-285750">
              <a:buFont typeface="Arial" panose="020B0604020202020204" pitchFamily="34" charset="0"/>
              <a:buChar char="•"/>
            </a:pPr>
            <a:r>
              <a:rPr lang="en-CA" sz="1400" dirty="0"/>
              <a:t>telephone and telegraph operations</a:t>
            </a:r>
          </a:p>
          <a:p>
            <a:pPr marL="285750" indent="-285750">
              <a:buFont typeface="Arial" panose="020B0604020202020204" pitchFamily="34" charset="0"/>
              <a:buChar char="•"/>
            </a:pPr>
            <a:r>
              <a:rPr lang="en-CA" sz="1400" dirty="0"/>
              <a:t>broadcasting</a:t>
            </a:r>
          </a:p>
          <a:p>
            <a:pPr marL="285750" indent="-285750">
              <a:buFont typeface="Arial" panose="020B0604020202020204" pitchFamily="34" charset="0"/>
              <a:buChar char="•"/>
            </a:pPr>
            <a:r>
              <a:rPr lang="en-CA" sz="1400" dirty="0"/>
              <a:t>newspaper publication</a:t>
            </a:r>
          </a:p>
          <a:p>
            <a:pPr marL="285750" indent="-285750">
              <a:buFont typeface="Arial" panose="020B0604020202020204" pitchFamily="34" charset="0"/>
              <a:buChar char="•"/>
            </a:pPr>
            <a:r>
              <a:rPr lang="en-CA" sz="1400" dirty="0"/>
              <a:t>retail businesses providing goods and services on an emergency basis</a:t>
            </a:r>
          </a:p>
          <a:p>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24</a:t>
            </a:fld>
            <a:endParaRPr lang="en-CA"/>
          </a:p>
        </p:txBody>
      </p:sp>
    </p:spTree>
    <p:extLst>
      <p:ext uri="{BB962C8B-B14F-4D97-AF65-F5344CB8AC3E}">
        <p14:creationId xmlns:p14="http://schemas.microsoft.com/office/powerpoint/2010/main" val="14315710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-Explain difference in law between child &amp; adult in Canada (e.g. independent from parents; criminal sanctions; etc.)</a:t>
            </a:r>
          </a:p>
          <a:p>
            <a:r>
              <a:rPr lang="en-CA" sz="1400" dirty="0"/>
              <a:t>	-AOM has </a:t>
            </a:r>
            <a:r>
              <a:rPr lang="en-CA" sz="1400" i="1" dirty="0"/>
              <a:t>nothing</a:t>
            </a:r>
            <a:r>
              <a:rPr lang="en-CA" sz="1400" i="0" dirty="0"/>
              <a:t> to do with marriage or other religious/cultural rite</a:t>
            </a:r>
            <a:endParaRPr lang="en-CA" sz="1400" dirty="0"/>
          </a:p>
          <a:p>
            <a:r>
              <a:rPr lang="en-CA" sz="1400" dirty="0"/>
              <a:t>-In Canada, most places of employment will not hire a child unless they are at least 16 years old, BUT…</a:t>
            </a:r>
          </a:p>
        </p:txBody>
      </p:sp>
      <p:sp>
        <p:nvSpPr>
          <p:cNvPr id="4" name="Slide Number Placeholder 3"/>
          <p:cNvSpPr>
            <a:spLocks noGrp="1"/>
          </p:cNvSpPr>
          <p:nvPr>
            <p:ph type="sldNum" sz="quarter" idx="10"/>
          </p:nvPr>
        </p:nvSpPr>
        <p:spPr/>
        <p:txBody>
          <a:bodyPr/>
          <a:lstStyle/>
          <a:p>
            <a:fld id="{73F06885-407C-4452-B946-224910AD0A0C}" type="slidenum">
              <a:rPr lang="en-CA" smtClean="0"/>
              <a:t>25</a:t>
            </a:fld>
            <a:endParaRPr lang="en-CA"/>
          </a:p>
        </p:txBody>
      </p:sp>
    </p:spTree>
    <p:extLst>
      <p:ext uri="{BB962C8B-B14F-4D97-AF65-F5344CB8AC3E}">
        <p14:creationId xmlns:p14="http://schemas.microsoft.com/office/powerpoint/2010/main" val="2239125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-”harmful to their development” – e.g. jobs that would hurt them in some way</a:t>
            </a:r>
          </a:p>
          <a:p>
            <a:r>
              <a:rPr lang="en-CA" sz="1400" dirty="0"/>
              <a:t>-”interfere with schooling” – e.g. work during school hours or work overnight</a:t>
            </a:r>
          </a:p>
          <a:p>
            <a:endParaRPr lang="en-CA" sz="1400" dirty="0"/>
          </a:p>
          <a:p>
            <a:r>
              <a:rPr lang="en-CA" sz="1400" u="sng" dirty="0"/>
              <a:t>Children under 14 may NEVER work</a:t>
            </a:r>
            <a:r>
              <a:rPr lang="en-CA" sz="1400" u="none" dirty="0"/>
              <a:t>.</a:t>
            </a:r>
          </a:p>
          <a:p>
            <a:r>
              <a:rPr lang="en-US" sz="2400" kern="1200" dirty="0">
                <a:solidFill>
                  <a:schemeClr val="tx1"/>
                </a:solidFill>
                <a:latin typeface="+mn-lt"/>
                <a:ea typeface="+mn-ea"/>
                <a:cs typeface="+mn-cs"/>
              </a:rPr>
              <a:t>Children </a:t>
            </a:r>
            <a:r>
              <a:rPr lang="en-US" sz="2400" u="sng" kern="1200" dirty="0">
                <a:solidFill>
                  <a:schemeClr val="tx1"/>
                </a:solidFill>
                <a:latin typeface="+mn-lt"/>
                <a:ea typeface="+mn-ea"/>
                <a:cs typeface="+mn-cs"/>
              </a:rPr>
              <a:t>under 16 </a:t>
            </a:r>
            <a:r>
              <a:rPr lang="en-US" sz="2400" kern="1200" dirty="0">
                <a:solidFill>
                  <a:schemeClr val="tx1"/>
                </a:solidFill>
                <a:latin typeface="+mn-lt"/>
                <a:ea typeface="+mn-ea"/>
                <a:cs typeface="+mn-cs"/>
              </a:rPr>
              <a:t>may not do certain types of work such as:</a:t>
            </a:r>
          </a:p>
          <a:p>
            <a:pPr lvl="1"/>
            <a:r>
              <a:rPr lang="en-US" sz="2000" kern="1200" dirty="0">
                <a:solidFill>
                  <a:schemeClr val="tx1"/>
                </a:solidFill>
                <a:latin typeface="+mn-lt"/>
                <a:ea typeface="+mn-ea"/>
                <a:cs typeface="+mn-cs"/>
              </a:rPr>
              <a:t>Mining </a:t>
            </a:r>
          </a:p>
          <a:p>
            <a:pPr lvl="1"/>
            <a:r>
              <a:rPr lang="en-US" sz="2000" kern="1200" dirty="0">
                <a:solidFill>
                  <a:schemeClr val="tx1"/>
                </a:solidFill>
                <a:latin typeface="+mn-lt"/>
                <a:ea typeface="+mn-ea"/>
                <a:cs typeface="+mn-cs"/>
              </a:rPr>
              <a:t>Manufacturing</a:t>
            </a:r>
          </a:p>
          <a:p>
            <a:pPr lvl="1"/>
            <a:r>
              <a:rPr lang="en-US" sz="2000" kern="1200" dirty="0">
                <a:solidFill>
                  <a:schemeClr val="tx1"/>
                </a:solidFill>
                <a:latin typeface="+mn-lt"/>
                <a:ea typeface="+mn-ea"/>
                <a:cs typeface="+mn-cs"/>
              </a:rPr>
              <a:t>Construction</a:t>
            </a:r>
          </a:p>
          <a:p>
            <a:pPr lvl="1"/>
            <a:r>
              <a:rPr lang="en-US" sz="2000" kern="1200" dirty="0">
                <a:solidFill>
                  <a:schemeClr val="tx1"/>
                </a:solidFill>
                <a:latin typeface="+mn-lt"/>
                <a:ea typeface="+mn-ea"/>
                <a:cs typeface="+mn-cs"/>
              </a:rPr>
              <a:t>Forestry</a:t>
            </a:r>
          </a:p>
          <a:p>
            <a:pPr lvl="1"/>
            <a:r>
              <a:rPr lang="en-US" sz="2000" kern="1200" dirty="0">
                <a:solidFill>
                  <a:schemeClr val="tx1"/>
                </a:solidFill>
                <a:latin typeface="+mn-lt"/>
                <a:ea typeface="+mn-ea"/>
                <a:cs typeface="+mn-cs"/>
              </a:rPr>
              <a:t>Work in garages or automobile service stations</a:t>
            </a:r>
          </a:p>
          <a:p>
            <a:pPr lvl="1"/>
            <a:r>
              <a:rPr lang="en-US" sz="2000" kern="1200" dirty="0">
                <a:solidFill>
                  <a:schemeClr val="tx1"/>
                </a:solidFill>
                <a:latin typeface="+mn-lt"/>
                <a:ea typeface="+mn-ea"/>
                <a:cs typeface="+mn-cs"/>
              </a:rPr>
              <a:t>Work in hotels</a:t>
            </a:r>
          </a:p>
          <a:p>
            <a:pPr lvl="1"/>
            <a:r>
              <a:rPr lang="en-US" sz="2000" kern="1200" dirty="0">
                <a:solidFill>
                  <a:schemeClr val="tx1"/>
                </a:solidFill>
                <a:latin typeface="+mn-lt"/>
                <a:ea typeface="+mn-ea"/>
                <a:cs typeface="+mn-cs"/>
              </a:rPr>
              <a:t>Work in billiard rooms, pool rooms, bowling alleys or theatres </a:t>
            </a:r>
          </a:p>
        </p:txBody>
      </p:sp>
      <p:sp>
        <p:nvSpPr>
          <p:cNvPr id="4" name="Slide Number Placeholder 3"/>
          <p:cNvSpPr>
            <a:spLocks noGrp="1"/>
          </p:cNvSpPr>
          <p:nvPr>
            <p:ph type="sldNum" sz="quarter" idx="10"/>
          </p:nvPr>
        </p:nvSpPr>
        <p:spPr/>
        <p:txBody>
          <a:bodyPr/>
          <a:lstStyle/>
          <a:p>
            <a:fld id="{73F06885-407C-4452-B946-224910AD0A0C}" type="slidenum">
              <a:rPr lang="en-CA" smtClean="0"/>
              <a:t>26</a:t>
            </a:fld>
            <a:endParaRPr lang="en-CA"/>
          </a:p>
        </p:txBody>
      </p:sp>
    </p:spTree>
    <p:extLst>
      <p:ext uri="{BB962C8B-B14F-4D97-AF65-F5344CB8AC3E}">
        <p14:creationId xmlns:p14="http://schemas.microsoft.com/office/powerpoint/2010/main" val="1426936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smtClean="0"/>
              <a:t>-MOST </a:t>
            </a:r>
            <a:r>
              <a:rPr lang="en-CA" sz="1400" dirty="0"/>
              <a:t>are </a:t>
            </a:r>
            <a:r>
              <a:rPr lang="en-CA" sz="1400" b="1" dirty="0"/>
              <a:t>unpaid</a:t>
            </a:r>
            <a:r>
              <a:rPr lang="en-CA" sz="1400" b="0" dirty="0"/>
              <a:t> under </a:t>
            </a:r>
            <a:r>
              <a:rPr lang="en-CA" sz="1400" b="0" i="1" dirty="0"/>
              <a:t>LSC</a:t>
            </a:r>
            <a:r>
              <a:rPr lang="en-CA" sz="1400" b="0" i="0" dirty="0"/>
              <a:t> but there may be some compensation in contract and you can apply for </a:t>
            </a:r>
            <a:r>
              <a:rPr lang="en-CA" sz="1400" b="0" i="0" dirty="0" smtClean="0"/>
              <a:t>EI.  DV Leave may be paid for a period of time</a:t>
            </a:r>
            <a:endParaRPr lang="en-CA" sz="1400" b="0" dirty="0"/>
          </a:p>
          <a:p>
            <a:r>
              <a:rPr lang="en-CA" sz="1400" b="0" dirty="0"/>
              <a:t>-each will have a specific notice period – e.g. if you are going to take pregnancy leave, you must give employer at least 4wks’ notice</a:t>
            </a:r>
          </a:p>
          <a:p>
            <a:r>
              <a:rPr lang="en-CA" sz="1400" b="0" dirty="0"/>
              <a:t>-Generally, if you qualify for one of these leaves of absence and you give Employer enough notice, they may not punish you or discriminate against you in any way. They must also continue any benefit plans (e.g. health care). And they must allow you to return to your same position without any drop in pay or seniority</a:t>
            </a:r>
          </a:p>
          <a:p>
            <a:r>
              <a:rPr lang="en-CA" sz="1400" b="0" dirty="0"/>
              <a:t>(</a:t>
            </a:r>
            <a:r>
              <a:rPr lang="en-CA" sz="1400" b="0" i="1" dirty="0"/>
              <a:t>explain “seniority”</a:t>
            </a:r>
            <a:r>
              <a:rPr lang="en-CA" sz="1400" b="0" i="0" dirty="0"/>
              <a:t>)</a:t>
            </a:r>
            <a:endParaRPr lang="en-CA" sz="1400" b="0" dirty="0"/>
          </a:p>
          <a:p>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27</a:t>
            </a:fld>
            <a:endParaRPr lang="en-CA"/>
          </a:p>
        </p:txBody>
      </p:sp>
    </p:spTree>
    <p:extLst>
      <p:ext uri="{BB962C8B-B14F-4D97-AF65-F5344CB8AC3E}">
        <p14:creationId xmlns:p14="http://schemas.microsoft.com/office/powerpoint/2010/main" val="26514118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-Explain division (mother takes 17 weeks of </a:t>
            </a:r>
            <a:r>
              <a:rPr lang="en-CA" sz="1400" dirty="0" err="1"/>
              <a:t>preg</a:t>
            </a:r>
            <a:r>
              <a:rPr lang="en-CA" sz="1400" dirty="0"/>
              <a:t> leave + 26 weeks of par leave; father takes 26 weeks of parental leave)</a:t>
            </a:r>
          </a:p>
          <a:p>
            <a:r>
              <a:rPr lang="en-CA" sz="1400" dirty="0"/>
              <a:t>-If a mother is taking both </a:t>
            </a:r>
            <a:r>
              <a:rPr lang="en-CA" sz="1400" dirty="0" err="1"/>
              <a:t>preg</a:t>
            </a:r>
            <a:r>
              <a:rPr lang="en-CA" sz="1400" dirty="0"/>
              <a:t> and par leave, she must take them together without coming back to work and may only take MAX of 52 weeks (17preg + 35 par)</a:t>
            </a:r>
          </a:p>
        </p:txBody>
      </p:sp>
      <p:sp>
        <p:nvSpPr>
          <p:cNvPr id="4" name="Slide Number Placeholder 3"/>
          <p:cNvSpPr>
            <a:spLocks noGrp="1"/>
          </p:cNvSpPr>
          <p:nvPr>
            <p:ph type="sldNum" sz="quarter" idx="10"/>
          </p:nvPr>
        </p:nvSpPr>
        <p:spPr/>
        <p:txBody>
          <a:bodyPr/>
          <a:lstStyle/>
          <a:p>
            <a:fld id="{73F06885-407C-4452-B946-224910AD0A0C}" type="slidenum">
              <a:rPr lang="en-CA" smtClean="0"/>
              <a:t>28</a:t>
            </a:fld>
            <a:endParaRPr lang="en-CA"/>
          </a:p>
        </p:txBody>
      </p:sp>
    </p:spTree>
    <p:extLst>
      <p:ext uri="{BB962C8B-B14F-4D97-AF65-F5344CB8AC3E}">
        <p14:creationId xmlns:p14="http://schemas.microsoft.com/office/powerpoint/2010/main" val="8301825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29</a:t>
            </a:fld>
            <a:endParaRPr lang="en-CA"/>
          </a:p>
        </p:txBody>
      </p:sp>
    </p:spTree>
    <p:extLst>
      <p:ext uri="{BB962C8B-B14F-4D97-AF65-F5344CB8AC3E}">
        <p14:creationId xmlns:p14="http://schemas.microsoft.com/office/powerpoint/2010/main" val="4278523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-as much notice as possible</a:t>
            </a:r>
          </a:p>
        </p:txBody>
      </p:sp>
      <p:sp>
        <p:nvSpPr>
          <p:cNvPr id="4" name="Slide Number Placeholder 3"/>
          <p:cNvSpPr>
            <a:spLocks noGrp="1"/>
          </p:cNvSpPr>
          <p:nvPr>
            <p:ph type="sldNum" sz="quarter" idx="10"/>
          </p:nvPr>
        </p:nvSpPr>
        <p:spPr/>
        <p:txBody>
          <a:bodyPr/>
          <a:lstStyle/>
          <a:p>
            <a:fld id="{73F06885-407C-4452-B946-224910AD0A0C}" type="slidenum">
              <a:rPr lang="en-CA" smtClean="0"/>
              <a:t>30</a:t>
            </a:fld>
            <a:endParaRPr lang="en-CA"/>
          </a:p>
        </p:txBody>
      </p:sp>
    </p:spTree>
    <p:extLst>
      <p:ext uri="{BB962C8B-B14F-4D97-AF65-F5344CB8AC3E}">
        <p14:creationId xmlns:p14="http://schemas.microsoft.com/office/powerpoint/2010/main" val="7987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presentation will mostly be about PROVINCIAL EMPLOYEES</a:t>
            </a:r>
          </a:p>
          <a:p>
            <a:r>
              <a:rPr lang="en-CA" dirty="0"/>
              <a:t>-Emphasize these are </a:t>
            </a:r>
            <a:r>
              <a:rPr lang="en-CA" i="1" dirty="0"/>
              <a:t>very general terms</a:t>
            </a:r>
            <a:endParaRPr lang="en-CA" i="0" dirty="0"/>
          </a:p>
          <a:p>
            <a:r>
              <a:rPr lang="en-CA" i="0" dirty="0"/>
              <a:t>-Note that just because these individuals may not be captured by the NS LSC it does not mean there are no laws to protect them</a:t>
            </a:r>
          </a:p>
          <a:p>
            <a:r>
              <a:rPr lang="en-CA" i="0" dirty="0"/>
              <a:t>-Many areas of employment typically excluded from general regulation (</a:t>
            </a:r>
            <a:r>
              <a:rPr lang="en-CA" i="0" dirty="0" err="1"/>
              <a:t>eg.</a:t>
            </a:r>
            <a:r>
              <a:rPr lang="en-CA" i="0" dirty="0"/>
              <a:t> Construction, real estate agents, people who mostly receive commission, etc.)</a:t>
            </a:r>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3</a:t>
            </a:fld>
            <a:endParaRPr lang="en-CA"/>
          </a:p>
        </p:txBody>
      </p:sp>
    </p:spTree>
    <p:extLst>
      <p:ext uri="{BB962C8B-B14F-4D97-AF65-F5344CB8AC3E}">
        <p14:creationId xmlns:p14="http://schemas.microsoft.com/office/powerpoint/2010/main" val="3366103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-as much notice as possible</a:t>
            </a:r>
          </a:p>
          <a:p>
            <a:r>
              <a:rPr lang="en-CA" sz="1400" dirty="0"/>
              <a:t>-family member is a spouse, child, mother/father, sister/brother, niece/nephew, etc. of employee or employee spouses OR anyone else the employee considers to be like a close family member</a:t>
            </a:r>
          </a:p>
        </p:txBody>
      </p:sp>
      <p:sp>
        <p:nvSpPr>
          <p:cNvPr id="4" name="Slide Number Placeholder 3"/>
          <p:cNvSpPr>
            <a:spLocks noGrp="1"/>
          </p:cNvSpPr>
          <p:nvPr>
            <p:ph type="sldNum" sz="quarter" idx="10"/>
          </p:nvPr>
        </p:nvSpPr>
        <p:spPr/>
        <p:txBody>
          <a:bodyPr/>
          <a:lstStyle/>
          <a:p>
            <a:fld id="{73F06885-407C-4452-B946-224910AD0A0C}" type="slidenum">
              <a:rPr lang="en-CA" smtClean="0"/>
              <a:t>31</a:t>
            </a:fld>
            <a:endParaRPr lang="en-CA"/>
          </a:p>
        </p:txBody>
      </p:sp>
    </p:spTree>
    <p:extLst>
      <p:ext uri="{BB962C8B-B14F-4D97-AF65-F5344CB8AC3E}">
        <p14:creationId xmlns:p14="http://schemas.microsoft.com/office/powerpoint/2010/main" val="5662542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-as much notice as possible</a:t>
            </a:r>
          </a:p>
        </p:txBody>
      </p:sp>
      <p:sp>
        <p:nvSpPr>
          <p:cNvPr id="4" name="Slide Number Placeholder 3"/>
          <p:cNvSpPr>
            <a:spLocks noGrp="1"/>
          </p:cNvSpPr>
          <p:nvPr>
            <p:ph type="sldNum" sz="quarter" idx="10"/>
          </p:nvPr>
        </p:nvSpPr>
        <p:spPr/>
        <p:txBody>
          <a:bodyPr/>
          <a:lstStyle/>
          <a:p>
            <a:fld id="{73F06885-407C-4452-B946-224910AD0A0C}" type="slidenum">
              <a:rPr lang="en-CA" smtClean="0"/>
              <a:t>32</a:t>
            </a:fld>
            <a:endParaRPr lang="en-CA"/>
          </a:p>
        </p:txBody>
      </p:sp>
    </p:spTree>
    <p:extLst>
      <p:ext uri="{BB962C8B-B14F-4D97-AF65-F5344CB8AC3E}">
        <p14:creationId xmlns:p14="http://schemas.microsoft.com/office/powerpoint/2010/main" val="17264435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-14 days’ notice or as much as possible</a:t>
            </a:r>
          </a:p>
        </p:txBody>
      </p:sp>
      <p:sp>
        <p:nvSpPr>
          <p:cNvPr id="4" name="Slide Number Placeholder 3"/>
          <p:cNvSpPr>
            <a:spLocks noGrp="1"/>
          </p:cNvSpPr>
          <p:nvPr>
            <p:ph type="sldNum" sz="quarter" idx="10"/>
          </p:nvPr>
        </p:nvSpPr>
        <p:spPr/>
        <p:txBody>
          <a:bodyPr/>
          <a:lstStyle/>
          <a:p>
            <a:fld id="{73F06885-407C-4452-B946-224910AD0A0C}" type="slidenum">
              <a:rPr lang="en-CA" smtClean="0"/>
              <a:t>33</a:t>
            </a:fld>
            <a:endParaRPr lang="en-CA"/>
          </a:p>
        </p:txBody>
      </p:sp>
    </p:spTree>
    <p:extLst>
      <p:ext uri="{BB962C8B-B14F-4D97-AF65-F5344CB8AC3E}">
        <p14:creationId xmlns:p14="http://schemas.microsoft.com/office/powerpoint/2010/main" val="2992256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smtClean="0"/>
              <a:t>Defined</a:t>
            </a:r>
            <a:r>
              <a:rPr lang="en-CA" sz="1400" baseline="0" dirty="0" smtClean="0"/>
              <a:t> under LSC as an act of abuse which can occur in many different relationships:</a:t>
            </a:r>
          </a:p>
          <a:p>
            <a:endParaRPr lang="en-CA" sz="1400" baseline="0" dirty="0" smtClean="0"/>
          </a:p>
          <a:p>
            <a:r>
              <a:rPr lang="en-CA" sz="1400" baseline="0" dirty="0" smtClean="0"/>
              <a:t>An employee who is abused by:</a:t>
            </a:r>
          </a:p>
          <a:p>
            <a:pPr marL="285750" indent="-285750">
              <a:buFont typeface="Arial"/>
              <a:buChar char="•"/>
            </a:pPr>
            <a:r>
              <a:rPr lang="en-CA" sz="1400" baseline="0" dirty="0" smtClean="0"/>
              <a:t>Their current intimate partner</a:t>
            </a:r>
          </a:p>
          <a:p>
            <a:pPr marL="285750" indent="-285750">
              <a:buFont typeface="Arial"/>
              <a:buChar char="•"/>
            </a:pPr>
            <a:r>
              <a:rPr lang="en-CA" sz="1400" baseline="0" dirty="0" smtClean="0"/>
              <a:t>Their former intimate partner</a:t>
            </a:r>
          </a:p>
          <a:p>
            <a:pPr marL="285750" indent="-285750">
              <a:buFont typeface="Arial"/>
              <a:buChar char="•"/>
            </a:pPr>
            <a:r>
              <a:rPr lang="en-CA" sz="1400" baseline="0" dirty="0" smtClean="0"/>
              <a:t>Their child</a:t>
            </a:r>
          </a:p>
          <a:p>
            <a:pPr marL="285750" indent="-285750">
              <a:buFont typeface="Arial"/>
              <a:buChar char="•"/>
            </a:pPr>
            <a:r>
              <a:rPr lang="en-CA" sz="1400" baseline="0" dirty="0" smtClean="0"/>
              <a:t>A person under 18 who lives with them</a:t>
            </a:r>
          </a:p>
          <a:p>
            <a:pPr marL="285750" indent="-285750">
              <a:buFont typeface="Arial"/>
              <a:buChar char="•"/>
            </a:pPr>
            <a:r>
              <a:rPr lang="en-CA" sz="1400" baseline="0" dirty="0" smtClean="0"/>
              <a:t>An adult who lives with them and is related to them by blood, marriage, adoption or foster care.</a:t>
            </a:r>
          </a:p>
          <a:p>
            <a:pPr marL="0" indent="0">
              <a:buFont typeface="Arial"/>
              <a:buNone/>
            </a:pPr>
            <a:endParaRPr lang="en-CA" sz="1400" baseline="0" dirty="0" smtClean="0"/>
          </a:p>
          <a:p>
            <a:pPr marL="0" indent="0">
              <a:buFont typeface="Arial"/>
              <a:buNone/>
            </a:pPr>
            <a:r>
              <a:rPr lang="en-CA" sz="1400" baseline="0" dirty="0" smtClean="0"/>
              <a:t>An employee’s child who is abused by:</a:t>
            </a:r>
          </a:p>
          <a:p>
            <a:pPr marL="285750" indent="-285750">
              <a:buFont typeface="Arial"/>
              <a:buChar char="•"/>
            </a:pPr>
            <a:r>
              <a:rPr lang="en-CA" sz="1400" baseline="0" dirty="0" smtClean="0"/>
              <a:t>The child’s current intimate partner</a:t>
            </a:r>
          </a:p>
          <a:p>
            <a:pPr marL="285750" indent="-285750">
              <a:buFont typeface="Arial"/>
              <a:buChar char="•"/>
            </a:pPr>
            <a:r>
              <a:rPr lang="en-CA" sz="1400" baseline="0" dirty="0" smtClean="0"/>
              <a:t>The child’s former intimate partner</a:t>
            </a:r>
          </a:p>
          <a:p>
            <a:pPr marL="285750" indent="-285750">
              <a:buFont typeface="Arial"/>
              <a:buChar char="•"/>
            </a:pPr>
            <a:r>
              <a:rPr lang="en-CA" sz="1400" baseline="0" dirty="0" smtClean="0"/>
              <a:t>A person who lives with the child.</a:t>
            </a:r>
          </a:p>
          <a:p>
            <a:pPr marL="285750" indent="-285750">
              <a:buFont typeface="Arial"/>
              <a:buChar char="•"/>
            </a:pPr>
            <a:endParaRPr lang="en-CA" sz="1400" baseline="0" dirty="0" smtClean="0"/>
          </a:p>
          <a:p>
            <a:pPr marL="0" indent="0" algn="l">
              <a:buFont typeface="Arial"/>
              <a:buNone/>
            </a:pPr>
            <a:r>
              <a:rPr lang="en-CA" sz="1400" baseline="0" dirty="0" smtClean="0"/>
              <a:t>Employees can take time off work to:</a:t>
            </a:r>
          </a:p>
          <a:p>
            <a:pPr marL="0" indent="0" algn="l">
              <a:buFont typeface="Arial"/>
              <a:buNone/>
            </a:pPr>
            <a:r>
              <a:rPr lang="en-CA" sz="1400" baseline="0" dirty="0" smtClean="0"/>
              <a:t>Seek medical attention for themselves or their child</a:t>
            </a:r>
          </a:p>
          <a:p>
            <a:pPr marL="0" indent="0" algn="l">
              <a:buFont typeface="Arial"/>
              <a:buNone/>
            </a:pPr>
            <a:r>
              <a:rPr lang="en-CA" sz="1400" baseline="0" dirty="0" smtClean="0"/>
              <a:t>Get services for themselves or their child from a victim services organization</a:t>
            </a:r>
          </a:p>
          <a:p>
            <a:pPr marL="0" indent="0" algn="l">
              <a:buFont typeface="Arial"/>
              <a:buNone/>
            </a:pPr>
            <a:r>
              <a:rPr lang="en-CA" sz="1400" baseline="0" dirty="0" smtClean="0"/>
              <a:t>Relocate temporarily or permanently</a:t>
            </a:r>
          </a:p>
          <a:p>
            <a:pPr marL="0" indent="0" algn="l">
              <a:buFont typeface="Arial"/>
              <a:buNone/>
            </a:pPr>
            <a:r>
              <a:rPr lang="en-CA" sz="1400" baseline="0" dirty="0" smtClean="0"/>
              <a:t>Seek legal or law enforcement help.</a:t>
            </a:r>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34</a:t>
            </a:fld>
            <a:endParaRPr lang="en-CA"/>
          </a:p>
        </p:txBody>
      </p:sp>
    </p:spTree>
    <p:extLst>
      <p:ext uri="{BB962C8B-B14F-4D97-AF65-F5344CB8AC3E}">
        <p14:creationId xmlns:p14="http://schemas.microsoft.com/office/powerpoint/2010/main" val="2992256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-”unfair” or “different” treatment</a:t>
            </a:r>
          </a:p>
          <a:p>
            <a:r>
              <a:rPr lang="en-CA" sz="1400" dirty="0"/>
              <a:t>-”certain quality” – something about you that you can’t change (list in next slide)</a:t>
            </a:r>
          </a:p>
        </p:txBody>
      </p:sp>
      <p:sp>
        <p:nvSpPr>
          <p:cNvPr id="4" name="Slide Number Placeholder 3"/>
          <p:cNvSpPr>
            <a:spLocks noGrp="1"/>
          </p:cNvSpPr>
          <p:nvPr>
            <p:ph type="sldNum" sz="quarter" idx="10"/>
          </p:nvPr>
        </p:nvSpPr>
        <p:spPr/>
        <p:txBody>
          <a:bodyPr/>
          <a:lstStyle/>
          <a:p>
            <a:fld id="{73F06885-407C-4452-B946-224910AD0A0C}" type="slidenum">
              <a:rPr lang="en-CA" smtClean="0"/>
              <a:t>35</a:t>
            </a:fld>
            <a:endParaRPr lang="en-CA"/>
          </a:p>
        </p:txBody>
      </p:sp>
    </p:spTree>
    <p:extLst>
      <p:ext uri="{BB962C8B-B14F-4D97-AF65-F5344CB8AC3E}">
        <p14:creationId xmlns:p14="http://schemas.microsoft.com/office/powerpoint/2010/main" val="15430871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-in NS </a:t>
            </a:r>
            <a:r>
              <a:rPr lang="en-CA" sz="1400" i="1" dirty="0"/>
              <a:t>HRA</a:t>
            </a:r>
          </a:p>
          <a:p>
            <a:r>
              <a:rPr lang="en-CA" sz="1400" i="1" dirty="0"/>
              <a:t>-</a:t>
            </a:r>
            <a:r>
              <a:rPr lang="en-CA" sz="1400" i="0" dirty="0"/>
              <a:t>Explain each term as necessary</a:t>
            </a:r>
          </a:p>
          <a:p>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36</a:t>
            </a:fld>
            <a:endParaRPr lang="en-CA"/>
          </a:p>
        </p:txBody>
      </p:sp>
    </p:spTree>
    <p:extLst>
      <p:ext uri="{BB962C8B-B14F-4D97-AF65-F5344CB8AC3E}">
        <p14:creationId xmlns:p14="http://schemas.microsoft.com/office/powerpoint/2010/main" val="28878685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-High threshold – something courts take very seriously; Employers must accommodate to the point of undue hardship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-Employees should cooperate with their employers – e.g. if you need a special chair, do not expect the most expensive, best special chair on the market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-BFOR – some jobs have special requirements (e.g. firefighters must be strong) so not all jobs can accommodate every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	-Another example: </a:t>
            </a:r>
            <a:r>
              <a:rPr lang="en-CA" sz="1400" dirty="0" smtClean="0"/>
              <a:t>no mandatory </a:t>
            </a:r>
            <a:r>
              <a:rPr lang="en-CA" sz="1400" dirty="0"/>
              <a:t>retirement </a:t>
            </a:r>
            <a:r>
              <a:rPr lang="en-CA" sz="1400" dirty="0" smtClean="0"/>
              <a:t>age unless BFOR</a:t>
            </a:r>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37</a:t>
            </a:fld>
            <a:endParaRPr lang="en-CA"/>
          </a:p>
        </p:txBody>
      </p:sp>
    </p:spTree>
    <p:extLst>
      <p:ext uri="{BB962C8B-B14F-4D97-AF65-F5344CB8AC3E}">
        <p14:creationId xmlns:p14="http://schemas.microsoft.com/office/powerpoint/2010/main" val="5127285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-Sexual harassment is not allowed in any workplace and you can be fired, but it still happens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-Usually it is a man sexually harassing a woman, but not always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	-Can be a woman harassing another woman by talking about </a:t>
            </a:r>
            <a:r>
              <a:rPr lang="en-CA" sz="1400"/>
              <a:t>her relationships or her body</a:t>
            </a:r>
            <a:endParaRPr lang="en-CA"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-You don’t have to </a:t>
            </a:r>
            <a:r>
              <a:rPr lang="en-CA" sz="1400" i="1" dirty="0"/>
              <a:t>intend</a:t>
            </a:r>
            <a:r>
              <a:rPr lang="en-CA" sz="1400" i="0" dirty="0"/>
              <a:t> to sexually harass (e.g. a joke); what matters is how the other person feels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i="0" dirty="0"/>
              <a:t>	-Can make you feel not like a person, but an object (thing)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i="0" dirty="0"/>
              <a:t>-If you think you are being sexually harassed at work, you can talk to your Employer (or boss), the LSD, or the HRC</a:t>
            </a:r>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38</a:t>
            </a:fld>
            <a:endParaRPr lang="en-CA"/>
          </a:p>
        </p:txBody>
      </p:sp>
    </p:spTree>
    <p:extLst>
      <p:ext uri="{BB962C8B-B14F-4D97-AF65-F5344CB8AC3E}">
        <p14:creationId xmlns:p14="http://schemas.microsoft.com/office/powerpoint/2010/main" val="7833483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-E.g. Facebook, Twitter, YouTube, Instagram, Snapchat</a:t>
            </a:r>
          </a:p>
          <a:p>
            <a:r>
              <a:rPr lang="en-CA" sz="1400" dirty="0"/>
              <a:t>-Also includes emails, text messages, and private messages</a:t>
            </a:r>
          </a:p>
          <a:p>
            <a:r>
              <a:rPr lang="en-CA" sz="1400" dirty="0"/>
              <a:t>	-these are </a:t>
            </a:r>
            <a:r>
              <a:rPr lang="en-CA" sz="1400" u="sng" dirty="0"/>
              <a:t>permanent recordings</a:t>
            </a:r>
            <a:endParaRPr lang="en-CA" sz="1400" u="none" dirty="0"/>
          </a:p>
          <a:p>
            <a:r>
              <a:rPr lang="en-CA" sz="1400" u="none" dirty="0"/>
              <a:t>-Employees have been suspended and even fired for things said on social media</a:t>
            </a:r>
            <a:endParaRPr lang="en-CA" sz="1400" dirty="0"/>
          </a:p>
          <a:p>
            <a:r>
              <a:rPr lang="en-CA" sz="1400" dirty="0"/>
              <a:t>-Usually applies if (a) you say something bad about Employer or co-workers and/or (b) you say something harmful or discriminatory</a:t>
            </a:r>
          </a:p>
          <a:p>
            <a:r>
              <a:rPr lang="en-CA" sz="1400" dirty="0"/>
              <a:t>-One thing you can do to help protect yourself is remove your Employer’s name from your social media</a:t>
            </a:r>
          </a:p>
          <a:p>
            <a:r>
              <a:rPr lang="en-CA" sz="1400" dirty="0"/>
              <a:t>-Good rule – if you wouldn’t say it on the news, don’t say it on the internet</a:t>
            </a:r>
            <a:r>
              <a:rPr lang="en-CA" sz="1400" dirty="0" smtClean="0"/>
              <a:t>!</a:t>
            </a:r>
          </a:p>
          <a:p>
            <a:r>
              <a:rPr lang="en-CA" sz="1400" dirty="0" smtClean="0"/>
              <a:t>Note: Intimate Images and Cyber-Protection</a:t>
            </a:r>
            <a:r>
              <a:rPr lang="en-CA" sz="1400" baseline="0" dirty="0" smtClean="0"/>
              <a:t> Act</a:t>
            </a:r>
            <a:endParaRPr lang="en-CA" sz="1400" dirty="0"/>
          </a:p>
        </p:txBody>
      </p:sp>
      <p:sp>
        <p:nvSpPr>
          <p:cNvPr id="4" name="Slide Number Placeholder 3"/>
          <p:cNvSpPr>
            <a:spLocks noGrp="1"/>
          </p:cNvSpPr>
          <p:nvPr>
            <p:ph type="sldNum" sz="quarter" idx="10"/>
          </p:nvPr>
        </p:nvSpPr>
        <p:spPr/>
        <p:txBody>
          <a:bodyPr/>
          <a:lstStyle/>
          <a:p>
            <a:fld id="{73F06885-407C-4452-B946-224910AD0A0C}" type="slidenum">
              <a:rPr lang="en-CA" smtClean="0"/>
              <a:t>39</a:t>
            </a:fld>
            <a:endParaRPr lang="en-CA"/>
          </a:p>
        </p:txBody>
      </p:sp>
    </p:spTree>
    <p:extLst>
      <p:ext uri="{BB962C8B-B14F-4D97-AF65-F5344CB8AC3E}">
        <p14:creationId xmlns:p14="http://schemas.microsoft.com/office/powerpoint/2010/main" val="36040166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lphaUcParenBoth"/>
            </a:pPr>
            <a:r>
              <a:rPr lang="en-CA" sz="1400" dirty="0"/>
              <a:t>Employer can end employment</a:t>
            </a:r>
          </a:p>
          <a:p>
            <a:pPr marL="342900" indent="-342900">
              <a:buAutoNum type="alphaUcParenBoth"/>
            </a:pPr>
            <a:r>
              <a:rPr lang="en-CA" sz="1400" dirty="0"/>
              <a:t>Employee can end employment</a:t>
            </a:r>
          </a:p>
          <a:p>
            <a:pPr marL="0" indent="0">
              <a:buNone/>
            </a:pPr>
            <a:r>
              <a:rPr lang="en-CA" sz="1400" dirty="0"/>
              <a:t>-Different rights and rules apply to each</a:t>
            </a:r>
          </a:p>
          <a:p>
            <a:pPr marL="0" indent="0">
              <a:buNone/>
            </a:pPr>
            <a:endParaRPr lang="en-CA" sz="1400" dirty="0"/>
          </a:p>
          <a:p>
            <a:pPr marL="0" indent="0">
              <a:buNone/>
            </a:pPr>
            <a:r>
              <a:rPr lang="en-CA" sz="1400" dirty="0"/>
              <a:t>“Notice as time” – the amount of time your employer must give you before ending employment changes for each person. See next few slides</a:t>
            </a:r>
          </a:p>
          <a:p>
            <a:pPr marL="0" indent="0">
              <a:buNone/>
            </a:pPr>
            <a:r>
              <a:rPr lang="en-CA" sz="1400" dirty="0"/>
              <a:t> </a:t>
            </a:r>
          </a:p>
        </p:txBody>
      </p:sp>
      <p:sp>
        <p:nvSpPr>
          <p:cNvPr id="4" name="Slide Number Placeholder 3"/>
          <p:cNvSpPr>
            <a:spLocks noGrp="1"/>
          </p:cNvSpPr>
          <p:nvPr>
            <p:ph type="sldNum" sz="quarter" idx="10"/>
          </p:nvPr>
        </p:nvSpPr>
        <p:spPr/>
        <p:txBody>
          <a:bodyPr/>
          <a:lstStyle/>
          <a:p>
            <a:fld id="{73F06885-407C-4452-B946-224910AD0A0C}" type="slidenum">
              <a:rPr lang="en-CA" smtClean="0"/>
              <a:t>40</a:t>
            </a:fld>
            <a:endParaRPr lang="en-CA"/>
          </a:p>
        </p:txBody>
      </p:sp>
    </p:spTree>
    <p:extLst>
      <p:ext uri="{BB962C8B-B14F-4D97-AF65-F5344CB8AC3E}">
        <p14:creationId xmlns:p14="http://schemas.microsoft.com/office/powerpoint/2010/main" val="3499464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-Emphasize “fact-specific” nature of this area of law</a:t>
            </a:r>
          </a:p>
          <a:p>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4</a:t>
            </a:fld>
            <a:endParaRPr lang="en-CA"/>
          </a:p>
        </p:txBody>
      </p:sp>
    </p:spTree>
    <p:extLst>
      <p:ext uri="{BB962C8B-B14F-4D97-AF65-F5344CB8AC3E}">
        <p14:creationId xmlns:p14="http://schemas.microsoft.com/office/powerpoint/2010/main" val="4150995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sz="1400" dirty="0"/>
              <a:t>Emphasize these are </a:t>
            </a:r>
            <a:r>
              <a:rPr lang="en-CA" sz="1400" i="1" dirty="0"/>
              <a:t>minimum</a:t>
            </a:r>
            <a:r>
              <a:rPr lang="en-CA" sz="1400" i="0" dirty="0"/>
              <a:t> requirements in NS </a:t>
            </a:r>
            <a:r>
              <a:rPr lang="en-CA" sz="1400" i="1" dirty="0"/>
              <a:t>LSC</a:t>
            </a:r>
          </a:p>
          <a:p>
            <a:pPr marL="0" indent="0">
              <a:buNone/>
            </a:pPr>
            <a:r>
              <a:rPr lang="en-CA" sz="1400" i="0" dirty="0"/>
              <a:t>-Also statutory minimums if Employer is dismissing many Employees at the same time</a:t>
            </a:r>
          </a:p>
          <a:p>
            <a:pPr marL="0" indent="0">
              <a:buNone/>
            </a:pPr>
            <a:endParaRPr lang="en-CA" sz="1400" i="1" dirty="0"/>
          </a:p>
          <a:p>
            <a:pPr marL="0" indent="0">
              <a:buNone/>
            </a:pPr>
            <a:r>
              <a:rPr lang="en-CA" sz="1400" i="1" u="sng" dirty="0"/>
              <a:t>Do not apply if</a:t>
            </a:r>
            <a:r>
              <a:rPr lang="en-CA" sz="1400" i="1" u="sng" dirty="0" smtClean="0"/>
              <a:t>…for example</a:t>
            </a:r>
            <a:endParaRPr lang="en-CA" sz="1400" i="0" u="none" dirty="0"/>
          </a:p>
          <a:p>
            <a:pPr rtl="0"/>
            <a:r>
              <a:rPr lang="en-US" sz="1400" b="0" i="0" u="none" strike="noStrike" dirty="0">
                <a:effectLst/>
              </a:rPr>
              <a:t>(a) the employee is employed for a defined term of 12 months or </a:t>
            </a:r>
            <a:r>
              <a:rPr lang="en-US" sz="1400" b="0" i="0" u="none" strike="noStrike" dirty="0" smtClean="0">
                <a:effectLst/>
              </a:rPr>
              <a:t>less (fixed term contract); </a:t>
            </a:r>
            <a:endParaRPr lang="en-US" sz="1400" b="0" i="0" u="none" strike="noStrike" dirty="0">
              <a:effectLst/>
            </a:endParaRPr>
          </a:p>
          <a:p>
            <a:pPr rtl="0"/>
            <a:r>
              <a:rPr lang="en-US" sz="1400" b="0" i="0" u="none" strike="noStrike" dirty="0">
                <a:effectLst/>
              </a:rPr>
              <a:t>(c) the discharge is due to events beyond the control of the employer (such as fire or </a:t>
            </a:r>
            <a:r>
              <a:rPr lang="en-US" sz="1400" b="0" i="0" u="none" strike="noStrike" dirty="0" err="1">
                <a:effectLst/>
              </a:rPr>
              <a:t>labour</a:t>
            </a:r>
            <a:r>
              <a:rPr lang="en-US" sz="1400" b="0" i="0" u="none" strike="noStrike" dirty="0">
                <a:effectLst/>
              </a:rPr>
              <a:t> disputes);</a:t>
            </a:r>
          </a:p>
          <a:p>
            <a:pPr rtl="0"/>
            <a:r>
              <a:rPr lang="en-US" sz="1400" b="0" i="0" u="none" strike="noStrike" dirty="0">
                <a:effectLst/>
              </a:rPr>
              <a:t>(d) the employer has offered reasonable alternative employment;</a:t>
            </a:r>
          </a:p>
          <a:p>
            <a:pPr rtl="0"/>
            <a:r>
              <a:rPr lang="en-US" sz="1400" b="0" i="0" u="none" strike="noStrike" dirty="0" smtClean="0">
                <a:effectLst/>
              </a:rPr>
              <a:t>(</a:t>
            </a:r>
            <a:r>
              <a:rPr lang="en-US" sz="1400" b="0" i="0" u="none" strike="noStrike" dirty="0">
                <a:effectLst/>
              </a:rPr>
              <a:t>e</a:t>
            </a:r>
            <a:r>
              <a:rPr lang="en-US" sz="1400" b="0" i="0" u="none" strike="noStrike" dirty="0" smtClean="0">
                <a:effectLst/>
              </a:rPr>
              <a:t>) </a:t>
            </a:r>
            <a:r>
              <a:rPr lang="en-US" sz="1400" b="0" i="0" u="none" strike="noStrike" dirty="0">
                <a:effectLst/>
              </a:rPr>
              <a:t>the employee is employed in the construction industry; or</a:t>
            </a:r>
          </a:p>
          <a:p>
            <a:pPr rtl="0"/>
            <a:r>
              <a:rPr lang="en-US" sz="1400" b="0" i="0" u="none" strike="noStrike" dirty="0" smtClean="0">
                <a:effectLst/>
              </a:rPr>
              <a:t>(f) </a:t>
            </a:r>
            <a:r>
              <a:rPr lang="en-US" sz="1400" b="0" i="0" u="none" strike="noStrike" dirty="0">
                <a:effectLst/>
              </a:rPr>
              <a:t>any other statutory or regulatory exemptions apply.</a:t>
            </a:r>
          </a:p>
          <a:p>
            <a:pPr marL="0" indent="0">
              <a:buNone/>
            </a:pPr>
            <a:endParaRPr lang="en-CA" sz="1400" u="sng" dirty="0" smtClean="0"/>
          </a:p>
          <a:p>
            <a:pPr marL="0" indent="0">
              <a:buNone/>
            </a:pPr>
            <a:r>
              <a:rPr lang="en-CA" sz="1400" u="sng" dirty="0" smtClean="0"/>
              <a:t>Also may not apply if just cause.</a:t>
            </a:r>
          </a:p>
          <a:p>
            <a:pPr marL="0" indent="0">
              <a:buNone/>
            </a:pPr>
            <a:endParaRPr lang="en-CA" sz="1400" u="sng" dirty="0" smtClean="0"/>
          </a:p>
          <a:p>
            <a:pPr marL="0" indent="0">
              <a:buNone/>
            </a:pPr>
            <a:r>
              <a:rPr lang="en-CA" sz="1400" u="sng" dirty="0" smtClean="0"/>
              <a:t>Common law notice periods</a:t>
            </a:r>
            <a:r>
              <a:rPr lang="en-CA" sz="1400" u="sng" baseline="0" dirty="0" smtClean="0"/>
              <a:t> are more generous and more complicated.</a:t>
            </a:r>
            <a:endParaRPr lang="en-CA" sz="1400" u="sng" dirty="0"/>
          </a:p>
        </p:txBody>
      </p:sp>
      <p:sp>
        <p:nvSpPr>
          <p:cNvPr id="4" name="Slide Number Placeholder 3"/>
          <p:cNvSpPr>
            <a:spLocks noGrp="1"/>
          </p:cNvSpPr>
          <p:nvPr>
            <p:ph type="sldNum" sz="quarter" idx="10"/>
          </p:nvPr>
        </p:nvSpPr>
        <p:spPr/>
        <p:txBody>
          <a:bodyPr/>
          <a:lstStyle/>
          <a:p>
            <a:fld id="{73F06885-407C-4452-B946-224910AD0A0C}" type="slidenum">
              <a:rPr lang="en-CA" smtClean="0"/>
              <a:t>41</a:t>
            </a:fld>
            <a:endParaRPr lang="en-CA"/>
          </a:p>
        </p:txBody>
      </p:sp>
    </p:spTree>
    <p:extLst>
      <p:ext uri="{BB962C8B-B14F-4D97-AF65-F5344CB8AC3E}">
        <p14:creationId xmlns:p14="http://schemas.microsoft.com/office/powerpoint/2010/main" val="1617743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sz="1400" dirty="0"/>
              <a:t>-refresh what is common law – judge-made law</a:t>
            </a:r>
          </a:p>
          <a:p>
            <a:pPr marL="0" indent="0">
              <a:buNone/>
            </a:pPr>
            <a:r>
              <a:rPr lang="en-CA" sz="1400" u="none" dirty="0"/>
              <a:t>-more notice than statutory minimum</a:t>
            </a:r>
          </a:p>
          <a:p>
            <a:pPr marL="0" indent="0">
              <a:buNone/>
            </a:pPr>
            <a:r>
              <a:rPr lang="en-CA" sz="1400" u="none" dirty="0"/>
              <a:t>-can apply to people other than employees (e.g. management)</a:t>
            </a:r>
          </a:p>
          <a:p>
            <a:pPr marL="0" indent="0">
              <a:buNone/>
            </a:pPr>
            <a:r>
              <a:rPr lang="en-CA" sz="1400" u="none" dirty="0"/>
              <a:t>-Explain each factor</a:t>
            </a:r>
          </a:p>
          <a:p>
            <a:pPr marL="0" indent="0">
              <a:buNone/>
            </a:pPr>
            <a:r>
              <a:rPr lang="en-CA" sz="1400" u="none" dirty="0"/>
              <a:t>-You would have to argue this in front of a Tribunal or Court</a:t>
            </a:r>
          </a:p>
        </p:txBody>
      </p:sp>
      <p:sp>
        <p:nvSpPr>
          <p:cNvPr id="4" name="Slide Number Placeholder 3"/>
          <p:cNvSpPr>
            <a:spLocks noGrp="1"/>
          </p:cNvSpPr>
          <p:nvPr>
            <p:ph type="sldNum" sz="quarter" idx="10"/>
          </p:nvPr>
        </p:nvSpPr>
        <p:spPr/>
        <p:txBody>
          <a:bodyPr/>
          <a:lstStyle/>
          <a:p>
            <a:fld id="{73F06885-407C-4452-B946-224910AD0A0C}" type="slidenum">
              <a:rPr lang="en-CA" smtClean="0"/>
              <a:t>42</a:t>
            </a:fld>
            <a:endParaRPr lang="en-CA"/>
          </a:p>
        </p:txBody>
      </p:sp>
    </p:spTree>
    <p:extLst>
      <p:ext uri="{BB962C8B-B14F-4D97-AF65-F5344CB8AC3E}">
        <p14:creationId xmlns:p14="http://schemas.microsoft.com/office/powerpoint/2010/main" val="28138197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sz="1400" dirty="0"/>
              <a:t>“no notice” – any time</a:t>
            </a:r>
          </a:p>
          <a:p>
            <a:pPr marL="0" indent="0">
              <a:buNone/>
            </a:pPr>
            <a:r>
              <a:rPr lang="en-CA" sz="1400" dirty="0"/>
              <a:t>-”down size” – Employer must have real reason, e.g. sudden or unexpected lack of business</a:t>
            </a:r>
          </a:p>
          <a:p>
            <a:pPr marL="0" indent="0">
              <a:buNone/>
            </a:pPr>
            <a:r>
              <a:rPr lang="en-CA" sz="1400" dirty="0"/>
              <a:t>-”term employee” – you were hired for a specific term or task that ended</a:t>
            </a:r>
          </a:p>
          <a:p>
            <a:pPr marL="0" indent="0">
              <a:buNone/>
            </a:pPr>
            <a:r>
              <a:rPr lang="en-CA" sz="1400" dirty="0"/>
              <a:t>-”just cause”</a:t>
            </a:r>
          </a:p>
          <a:p>
            <a:pPr marL="0" indent="0">
              <a:buNone/>
            </a:pPr>
            <a:r>
              <a:rPr lang="en-CA" sz="1400" dirty="0"/>
              <a:t>-e.g. coming in late for work many times</a:t>
            </a:r>
          </a:p>
          <a:p>
            <a:pPr marL="0" indent="0">
              <a:buNone/>
            </a:pPr>
            <a:r>
              <a:rPr lang="en-CA" sz="1400" dirty="0"/>
              <a:t>	-Employer should make it clear that you are breaking the rules and should tell you that if you keep doing it, you may be dismissed</a:t>
            </a:r>
          </a:p>
          <a:p>
            <a:pPr marL="0" indent="0">
              <a:buNone/>
            </a:pPr>
            <a:r>
              <a:rPr lang="en-CA" sz="1400" dirty="0"/>
              <a:t>-e.g. stealing, sexual harassment, drinking alcohol at work, etc.</a:t>
            </a:r>
          </a:p>
          <a:p>
            <a:pPr marL="0" indent="0">
              <a:buNone/>
            </a:pPr>
            <a:r>
              <a:rPr lang="en-CA" sz="1400" dirty="0"/>
              <a:t>	-Employer should have a clear list or policy of behaviour that can lead to your dismissal</a:t>
            </a:r>
          </a:p>
          <a:p>
            <a:pPr marL="0" indent="0">
              <a:buNone/>
            </a:pPr>
            <a:r>
              <a:rPr lang="en-CA" sz="1400" dirty="0"/>
              <a:t>	-Breaking the law is usually enough for “just cause”</a:t>
            </a:r>
          </a:p>
          <a:p>
            <a:pPr marL="0" indent="0">
              <a:buNone/>
            </a:pPr>
            <a:r>
              <a:rPr lang="en-CA" sz="1400" dirty="0"/>
              <a:t>-</a:t>
            </a:r>
            <a:r>
              <a:rPr lang="en-CA" sz="1400" b="1" dirty="0"/>
              <a:t>Employees for 10 or more may </a:t>
            </a:r>
            <a:r>
              <a:rPr lang="en-CA" sz="1400" b="1" i="1" dirty="0"/>
              <a:t>only</a:t>
            </a:r>
            <a:r>
              <a:rPr lang="en-CA" sz="1400" b="1" i="0" dirty="0"/>
              <a:t> be dismissed for “just cause”</a:t>
            </a:r>
            <a:endParaRPr lang="en-CA" sz="1400" b="1" dirty="0"/>
          </a:p>
        </p:txBody>
      </p:sp>
      <p:sp>
        <p:nvSpPr>
          <p:cNvPr id="4" name="Slide Number Placeholder 3"/>
          <p:cNvSpPr>
            <a:spLocks noGrp="1"/>
          </p:cNvSpPr>
          <p:nvPr>
            <p:ph type="sldNum" sz="quarter" idx="10"/>
          </p:nvPr>
        </p:nvSpPr>
        <p:spPr/>
        <p:txBody>
          <a:bodyPr/>
          <a:lstStyle/>
          <a:p>
            <a:fld id="{73F06885-407C-4452-B946-224910AD0A0C}" type="slidenum">
              <a:rPr lang="en-CA" smtClean="0"/>
              <a:t>43</a:t>
            </a:fld>
            <a:endParaRPr lang="en-CA"/>
          </a:p>
        </p:txBody>
      </p:sp>
    </p:spTree>
    <p:extLst>
      <p:ext uri="{BB962C8B-B14F-4D97-AF65-F5344CB8AC3E}">
        <p14:creationId xmlns:p14="http://schemas.microsoft.com/office/powerpoint/2010/main" val="2417022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“Notice in writing” – must clearly tell you when your last day is</a:t>
            </a:r>
          </a:p>
          <a:p>
            <a:r>
              <a:rPr lang="en-CA" sz="1400" dirty="0"/>
              <a:t>	-BUT usually doesn’t need to tell you the reason for your dismissal</a:t>
            </a:r>
          </a:p>
          <a:p>
            <a:r>
              <a:rPr lang="en-CA" sz="1400" dirty="0"/>
              <a:t>-e.g. [go back to slide 42] If you have been working for more than two years, you get 2 weeks’ notice. If your employer gives you “working notice”, you must continue working for the next two weeks. If your employer gives you “pay in lieu of notice”, then you get 2 weeks’ of pay.</a:t>
            </a:r>
          </a:p>
          <a:p>
            <a:r>
              <a:rPr lang="en-CA" sz="1400" dirty="0"/>
              <a:t>-Employees usually want “pay in lieu of notice”. Being dismissed can be emotional, so you may not want to see everyone at work again. Also, this gives you time to look for a new job.</a:t>
            </a:r>
          </a:p>
          <a:p>
            <a:r>
              <a:rPr lang="en-CA" sz="1400" dirty="0"/>
              <a:t>-If you are dismissed, you can ask your Employer for “pay in lieu of notice”.</a:t>
            </a:r>
          </a:p>
        </p:txBody>
      </p:sp>
      <p:sp>
        <p:nvSpPr>
          <p:cNvPr id="4" name="Slide Number Placeholder 3"/>
          <p:cNvSpPr>
            <a:spLocks noGrp="1"/>
          </p:cNvSpPr>
          <p:nvPr>
            <p:ph type="sldNum" sz="quarter" idx="10"/>
          </p:nvPr>
        </p:nvSpPr>
        <p:spPr/>
        <p:txBody>
          <a:bodyPr/>
          <a:lstStyle/>
          <a:p>
            <a:fld id="{73F06885-407C-4452-B946-224910AD0A0C}" type="slidenum">
              <a:rPr lang="en-CA" smtClean="0"/>
              <a:t>44</a:t>
            </a:fld>
            <a:endParaRPr lang="en-CA"/>
          </a:p>
        </p:txBody>
      </p:sp>
    </p:spTree>
    <p:extLst>
      <p:ext uri="{BB962C8B-B14F-4D97-AF65-F5344CB8AC3E}">
        <p14:creationId xmlns:p14="http://schemas.microsoft.com/office/powerpoint/2010/main" val="29807739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-this is called “quitting” – “I quit”</a:t>
            </a:r>
          </a:p>
          <a:p>
            <a:r>
              <a:rPr lang="en-CA" sz="1400" dirty="0"/>
              <a:t>-Usually in Canada, employees give 2 weeks’ notice no matter what</a:t>
            </a:r>
          </a:p>
        </p:txBody>
      </p:sp>
      <p:sp>
        <p:nvSpPr>
          <p:cNvPr id="4" name="Slide Number Placeholder 3"/>
          <p:cNvSpPr>
            <a:spLocks noGrp="1"/>
          </p:cNvSpPr>
          <p:nvPr>
            <p:ph type="sldNum" sz="quarter" idx="10"/>
          </p:nvPr>
        </p:nvSpPr>
        <p:spPr/>
        <p:txBody>
          <a:bodyPr/>
          <a:lstStyle/>
          <a:p>
            <a:fld id="{73F06885-407C-4452-B946-224910AD0A0C}" type="slidenum">
              <a:rPr lang="en-CA" smtClean="0"/>
              <a:t>45</a:t>
            </a:fld>
            <a:endParaRPr lang="en-CA"/>
          </a:p>
        </p:txBody>
      </p:sp>
    </p:spTree>
    <p:extLst>
      <p:ext uri="{BB962C8B-B14F-4D97-AF65-F5344CB8AC3E}">
        <p14:creationId xmlns:p14="http://schemas.microsoft.com/office/powerpoint/2010/main" val="7663965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-A small part of every paycheque you get goes toward “Employment Insurance” or “EI”. When you are dismissed for a reason that </a:t>
            </a:r>
            <a:r>
              <a:rPr lang="en-CA" sz="1400" i="1" dirty="0"/>
              <a:t>isn’t</a:t>
            </a:r>
            <a:r>
              <a:rPr lang="en-CA" sz="1400" i="0" dirty="0"/>
              <a:t> your fault, this insurance can help you while you are looking for a new job</a:t>
            </a:r>
            <a:endParaRPr lang="en-CA" sz="1400" dirty="0"/>
          </a:p>
          <a:p>
            <a:r>
              <a:rPr lang="en-CA" sz="1400" dirty="0"/>
              <a:t>-refresh “just cause”</a:t>
            </a:r>
          </a:p>
          <a:p>
            <a:r>
              <a:rPr lang="en-CA" sz="1400" dirty="0"/>
              <a:t>-explain “disabled”</a:t>
            </a:r>
          </a:p>
        </p:txBody>
      </p:sp>
      <p:sp>
        <p:nvSpPr>
          <p:cNvPr id="4" name="Slide Number Placeholder 3"/>
          <p:cNvSpPr>
            <a:spLocks noGrp="1"/>
          </p:cNvSpPr>
          <p:nvPr>
            <p:ph type="sldNum" sz="quarter" idx="10"/>
          </p:nvPr>
        </p:nvSpPr>
        <p:spPr/>
        <p:txBody>
          <a:bodyPr/>
          <a:lstStyle/>
          <a:p>
            <a:fld id="{73F06885-407C-4452-B946-224910AD0A0C}" type="slidenum">
              <a:rPr lang="en-CA" smtClean="0"/>
              <a:t>46</a:t>
            </a:fld>
            <a:endParaRPr lang="en-CA"/>
          </a:p>
        </p:txBody>
      </p:sp>
    </p:spTree>
    <p:extLst>
      <p:ext uri="{BB962C8B-B14F-4D97-AF65-F5344CB8AC3E}">
        <p14:creationId xmlns:p14="http://schemas.microsoft.com/office/powerpoint/2010/main" val="17373212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-For many problems, you may have to go through the Labour Standards Division</a:t>
            </a:r>
          </a:p>
          <a:p>
            <a:r>
              <a:rPr lang="en-CA" sz="1400" dirty="0"/>
              <a:t>	-e.g. if Employer breached </a:t>
            </a:r>
            <a:r>
              <a:rPr lang="en-CA" sz="1400" i="1" dirty="0"/>
              <a:t>LSC</a:t>
            </a:r>
            <a:r>
              <a:rPr lang="en-CA" sz="1400" i="0" dirty="0"/>
              <a:t> by not giving statutory minimum</a:t>
            </a:r>
          </a:p>
          <a:p>
            <a:r>
              <a:rPr lang="en-CA" sz="1400" i="0" dirty="0"/>
              <a:t>	</a:t>
            </a:r>
            <a:r>
              <a:rPr lang="en-CA" sz="1400" i="0" u="sng" dirty="0"/>
              <a:t>Advantages</a:t>
            </a:r>
            <a:r>
              <a:rPr lang="en-CA" sz="1400" i="0" u="none" dirty="0"/>
              <a:t> – cheaper, faster, specialized, many remedies, simple</a:t>
            </a:r>
          </a:p>
          <a:p>
            <a:r>
              <a:rPr lang="en-CA" sz="1400" i="0" u="none" dirty="0"/>
              <a:t>	</a:t>
            </a:r>
            <a:r>
              <a:rPr lang="en-CA" sz="1400" i="0" u="sng" dirty="0"/>
              <a:t>Disadvantages</a:t>
            </a:r>
            <a:r>
              <a:rPr lang="en-CA" sz="1400" i="0" u="none" dirty="0"/>
              <a:t> – final/binding, little control</a:t>
            </a:r>
            <a:endParaRPr lang="en-CA" sz="1400" dirty="0"/>
          </a:p>
          <a:p>
            <a:r>
              <a:rPr lang="en-CA" sz="1400" dirty="0"/>
              <a:t>-Sometimes, your problem is better suited to courts</a:t>
            </a:r>
          </a:p>
          <a:p>
            <a:r>
              <a:rPr lang="en-CA" sz="1400" dirty="0"/>
              <a:t>	-e.g. you feel statutory minimum notice is not enough and you want to argue for “reasonable notice” </a:t>
            </a:r>
          </a:p>
          <a:p>
            <a:r>
              <a:rPr lang="en-CA" sz="1400" dirty="0"/>
              <a:t>	-process is complicated, you may want to talk to a lawyer</a:t>
            </a:r>
          </a:p>
          <a:p>
            <a:r>
              <a:rPr lang="en-CA" sz="1400" dirty="0"/>
              <a:t>-Time limitation periods are important</a:t>
            </a:r>
          </a:p>
        </p:txBody>
      </p:sp>
      <p:sp>
        <p:nvSpPr>
          <p:cNvPr id="4" name="Slide Number Placeholder 3"/>
          <p:cNvSpPr>
            <a:spLocks noGrp="1"/>
          </p:cNvSpPr>
          <p:nvPr>
            <p:ph type="sldNum" sz="quarter" idx="10"/>
          </p:nvPr>
        </p:nvSpPr>
        <p:spPr/>
        <p:txBody>
          <a:bodyPr/>
          <a:lstStyle/>
          <a:p>
            <a:fld id="{73F06885-407C-4452-B946-224910AD0A0C}" type="slidenum">
              <a:rPr lang="en-CA" smtClean="0"/>
              <a:t>47</a:t>
            </a:fld>
            <a:endParaRPr lang="en-CA"/>
          </a:p>
        </p:txBody>
      </p:sp>
    </p:spTree>
    <p:extLst>
      <p:ext uri="{BB962C8B-B14F-4D97-AF65-F5344CB8AC3E}">
        <p14:creationId xmlns:p14="http://schemas.microsoft.com/office/powerpoint/2010/main" val="28610230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-Can contact LSD with questions about Employment </a:t>
            </a:r>
            <a:r>
              <a:rPr lang="en-CA" dirty="0" smtClean="0"/>
              <a:t>Rights</a:t>
            </a:r>
          </a:p>
          <a:p>
            <a:r>
              <a:rPr lang="en-CA" dirty="0" smtClean="0"/>
              <a:t>NOT</a:t>
            </a:r>
            <a:r>
              <a:rPr lang="en-CA" baseline="0" dirty="0" smtClean="0"/>
              <a:t> the same as the Labour Board</a:t>
            </a:r>
          </a:p>
          <a:p>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48</a:t>
            </a:fld>
            <a:endParaRPr lang="en-CA"/>
          </a:p>
        </p:txBody>
      </p:sp>
    </p:spTree>
    <p:extLst>
      <p:ext uri="{BB962C8B-B14F-4D97-AF65-F5344CB8AC3E}">
        <p14:creationId xmlns:p14="http://schemas.microsoft.com/office/powerpoint/2010/main" val="1538185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5</a:t>
            </a:fld>
            <a:endParaRPr lang="en-CA"/>
          </a:p>
        </p:txBody>
      </p:sp>
    </p:spTree>
    <p:extLst>
      <p:ext uri="{BB962C8B-B14F-4D97-AF65-F5344CB8AC3E}">
        <p14:creationId xmlns:p14="http://schemas.microsoft.com/office/powerpoint/2010/main" val="1199751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-There are a number of statutes that apply to workplace relations</a:t>
            </a:r>
          </a:p>
          <a:p>
            <a:r>
              <a:rPr lang="en-CA" dirty="0"/>
              <a:t>-You will likely fall into one of three categories</a:t>
            </a:r>
          </a:p>
          <a:p>
            <a:r>
              <a:rPr lang="en-CA" dirty="0"/>
              <a:t>-NS LSC and Can LC very similar: wages, leaves of absence, </a:t>
            </a:r>
          </a:p>
          <a:p>
            <a:r>
              <a:rPr lang="en-CA" dirty="0"/>
              <a:t>-Federal employees include: </a:t>
            </a:r>
            <a:r>
              <a:rPr lang="en-CA" sz="1600" kern="1200" dirty="0">
                <a:solidFill>
                  <a:schemeClr val="tx1"/>
                </a:solidFill>
                <a:latin typeface="+mn-lt"/>
                <a:ea typeface="+mn-ea"/>
                <a:cs typeface="+mn-cs"/>
              </a:rPr>
              <a:t>Banks; Shipping; Air transportation; Railway and road transportation that cross provincial or international borders; Telecommunications</a:t>
            </a:r>
          </a:p>
          <a:p>
            <a:r>
              <a:rPr lang="en-CA" sz="1600" kern="1200" dirty="0">
                <a:solidFill>
                  <a:schemeClr val="tx1"/>
                </a:solidFill>
                <a:latin typeface="+mn-lt"/>
                <a:ea typeface="+mn-ea"/>
                <a:cs typeface="+mn-cs"/>
              </a:rPr>
              <a:t>-</a:t>
            </a:r>
            <a:r>
              <a:rPr lang="en-CA" sz="1600" i="1" kern="1200" dirty="0">
                <a:solidFill>
                  <a:schemeClr val="tx1"/>
                </a:solidFill>
                <a:latin typeface="+mn-lt"/>
                <a:ea typeface="+mn-ea"/>
                <a:cs typeface="+mn-cs"/>
              </a:rPr>
              <a:t>Employees</a:t>
            </a:r>
            <a:r>
              <a:rPr lang="en-CA" sz="1600" i="0" kern="1200" dirty="0">
                <a:solidFill>
                  <a:schemeClr val="tx1"/>
                </a:solidFill>
                <a:latin typeface="+mn-lt"/>
                <a:ea typeface="+mn-ea"/>
                <a:cs typeface="+mn-cs"/>
              </a:rPr>
              <a:t> vs. self-employed, independent contractor, mgmt </a:t>
            </a:r>
            <a:endParaRPr lang="en-CA" sz="1600" kern="1200" dirty="0">
              <a:solidFill>
                <a:schemeClr val="tx1"/>
              </a:solidFill>
              <a:latin typeface="+mn-lt"/>
              <a:ea typeface="+mn-ea"/>
              <a:cs typeface="+mn-cs"/>
            </a:endParaRPr>
          </a:p>
          <a:p>
            <a:r>
              <a:rPr lang="en-CA" sz="1600" kern="1200" dirty="0">
                <a:solidFill>
                  <a:schemeClr val="tx1"/>
                </a:solidFill>
                <a:latin typeface="+mn-lt"/>
                <a:ea typeface="+mn-ea"/>
                <a:cs typeface="+mn-cs"/>
              </a:rPr>
              <a:t>-TUA: collective bargaining agreement, filing a grievance/complaint w/ Labour Board, whole section just for Construction</a:t>
            </a:r>
          </a:p>
          <a:p>
            <a:r>
              <a:rPr lang="en-CA" sz="1600" kern="1200" dirty="0">
                <a:solidFill>
                  <a:schemeClr val="tx1"/>
                </a:solidFill>
                <a:latin typeface="+mn-lt"/>
                <a:ea typeface="+mn-ea"/>
                <a:cs typeface="+mn-cs"/>
              </a:rPr>
              <a:t>	Who? Teachers, nurses, most government workers, many tradespeople</a:t>
            </a:r>
          </a:p>
          <a:p>
            <a:r>
              <a:rPr lang="en-CA" sz="1600" kern="1200" dirty="0">
                <a:solidFill>
                  <a:schemeClr val="tx1"/>
                </a:solidFill>
                <a:latin typeface="+mn-lt"/>
                <a:ea typeface="+mn-ea"/>
                <a:cs typeface="+mn-cs"/>
              </a:rPr>
              <a:t>-Each of these statutes has list of Regulations (show on </a:t>
            </a:r>
            <a:r>
              <a:rPr lang="en-CA" sz="1600" kern="1200" dirty="0" err="1">
                <a:solidFill>
                  <a:schemeClr val="tx1"/>
                </a:solidFill>
                <a:latin typeface="+mn-lt"/>
                <a:ea typeface="+mn-ea"/>
                <a:cs typeface="+mn-cs"/>
              </a:rPr>
              <a:t>CanLiii</a:t>
            </a:r>
            <a:r>
              <a:rPr lang="en-CA" sz="1600" kern="1200" dirty="0">
                <a:solidFill>
                  <a:schemeClr val="tx1"/>
                </a:solidFill>
                <a:latin typeface="+mn-lt"/>
                <a:ea typeface="+mn-ea"/>
                <a:cs typeface="+mn-cs"/>
              </a:rPr>
              <a:t>)</a:t>
            </a:r>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6</a:t>
            </a:fld>
            <a:endParaRPr lang="en-CA"/>
          </a:p>
        </p:txBody>
      </p:sp>
    </p:spTree>
    <p:extLst>
      <p:ext uri="{BB962C8B-B14F-4D97-AF65-F5344CB8AC3E}">
        <p14:creationId xmlns:p14="http://schemas.microsoft.com/office/powerpoint/2010/main" val="260754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-Each of these will apply to (nearly) everyone</a:t>
            </a:r>
          </a:p>
          <a:p>
            <a:r>
              <a:rPr lang="en-CA" dirty="0"/>
              <a:t>-More on HRA later</a:t>
            </a:r>
          </a:p>
        </p:txBody>
      </p:sp>
      <p:sp>
        <p:nvSpPr>
          <p:cNvPr id="4" name="Slide Number Placeholder 3"/>
          <p:cNvSpPr>
            <a:spLocks noGrp="1"/>
          </p:cNvSpPr>
          <p:nvPr>
            <p:ph type="sldNum" sz="quarter" idx="10"/>
          </p:nvPr>
        </p:nvSpPr>
        <p:spPr/>
        <p:txBody>
          <a:bodyPr/>
          <a:lstStyle/>
          <a:p>
            <a:fld id="{73F06885-407C-4452-B946-224910AD0A0C}" type="slidenum">
              <a:rPr lang="en-CA" smtClean="0"/>
              <a:t>7</a:t>
            </a:fld>
            <a:endParaRPr lang="en-CA"/>
          </a:p>
        </p:txBody>
      </p:sp>
    </p:spTree>
    <p:extLst>
      <p:ext uri="{BB962C8B-B14F-4D97-AF65-F5344CB8AC3E}">
        <p14:creationId xmlns:p14="http://schemas.microsoft.com/office/powerpoint/2010/main" val="1273619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-Describe “precedent”</a:t>
            </a:r>
          </a:p>
          <a:p>
            <a:r>
              <a:rPr lang="en-CA" dirty="0"/>
              <a:t>-Describe “arbitration” briefly</a:t>
            </a:r>
          </a:p>
          <a:p>
            <a:r>
              <a:rPr lang="en-CA" dirty="0"/>
              <a:t>-When judges hear a case and make their decision, other courts may have to follow that decision</a:t>
            </a:r>
          </a:p>
        </p:txBody>
      </p:sp>
      <p:sp>
        <p:nvSpPr>
          <p:cNvPr id="4" name="Slide Number Placeholder 3"/>
          <p:cNvSpPr>
            <a:spLocks noGrp="1"/>
          </p:cNvSpPr>
          <p:nvPr>
            <p:ph type="sldNum" sz="quarter" idx="10"/>
          </p:nvPr>
        </p:nvSpPr>
        <p:spPr/>
        <p:txBody>
          <a:bodyPr/>
          <a:lstStyle/>
          <a:p>
            <a:fld id="{73F06885-407C-4452-B946-224910AD0A0C}" type="slidenum">
              <a:rPr lang="en-CA" smtClean="0"/>
              <a:t>8</a:t>
            </a:fld>
            <a:endParaRPr lang="en-CA"/>
          </a:p>
        </p:txBody>
      </p:sp>
    </p:spTree>
    <p:extLst>
      <p:ext uri="{BB962C8B-B14F-4D97-AF65-F5344CB8AC3E}">
        <p14:creationId xmlns:p14="http://schemas.microsoft.com/office/powerpoint/2010/main" val="1905741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-Very fact-specific</a:t>
            </a:r>
          </a:p>
          <a:p>
            <a:r>
              <a:rPr lang="en-CA" dirty="0"/>
              <a:t>-”May not contract out” mainly applies to Employees</a:t>
            </a:r>
          </a:p>
          <a:p>
            <a:r>
              <a:rPr lang="en-CA" dirty="0"/>
              <a:t>-For </a:t>
            </a:r>
            <a:r>
              <a:rPr lang="en-CA" i="1" dirty="0"/>
              <a:t>Employees</a:t>
            </a:r>
            <a:r>
              <a:rPr lang="en-CA" i="0" dirty="0"/>
              <a:t> – LSC - may not contract out of things like minimum wages, leaves, holidays, etc., but may increase minimum</a:t>
            </a:r>
          </a:p>
          <a:p>
            <a:r>
              <a:rPr lang="en-CA" i="0" dirty="0"/>
              <a:t>-For </a:t>
            </a:r>
            <a:r>
              <a:rPr lang="en-CA" i="1" dirty="0"/>
              <a:t>Unions</a:t>
            </a:r>
            <a:r>
              <a:rPr lang="en-CA" i="0" dirty="0"/>
              <a:t> – TUA – does not have things like wages and leave, instead would be found in Agreement. Collective Agreement is also the first place to look for how to file a complaint (or grievance)</a:t>
            </a:r>
          </a:p>
          <a:p>
            <a:r>
              <a:rPr lang="en-CA" i="0" dirty="0"/>
              <a:t>	Talk to Union Representative </a:t>
            </a:r>
            <a:endParaRPr lang="en-CA" dirty="0"/>
          </a:p>
        </p:txBody>
      </p:sp>
      <p:sp>
        <p:nvSpPr>
          <p:cNvPr id="4" name="Slide Number Placeholder 3"/>
          <p:cNvSpPr>
            <a:spLocks noGrp="1"/>
          </p:cNvSpPr>
          <p:nvPr>
            <p:ph type="sldNum" sz="quarter" idx="10"/>
          </p:nvPr>
        </p:nvSpPr>
        <p:spPr/>
        <p:txBody>
          <a:bodyPr/>
          <a:lstStyle/>
          <a:p>
            <a:fld id="{73F06885-407C-4452-B946-224910AD0A0C}" type="slidenum">
              <a:rPr lang="en-CA" smtClean="0"/>
              <a:t>9</a:t>
            </a:fld>
            <a:endParaRPr lang="en-CA"/>
          </a:p>
        </p:txBody>
      </p:sp>
    </p:spTree>
    <p:extLst>
      <p:ext uri="{BB962C8B-B14F-4D97-AF65-F5344CB8AC3E}">
        <p14:creationId xmlns:p14="http://schemas.microsoft.com/office/powerpoint/2010/main" val="4080208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F52EF53B-DBF6-48F9-A739-558DEB459BF2}"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F52EF53B-DBF6-48F9-A739-558DEB459BF2}"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2EF53B-DBF6-48F9-A739-558DEB459BF2}"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F52EF53B-DBF6-48F9-A739-558DEB459BF2}" type="datetimeFigureOut">
              <a:rPr lang="en-CA" smtClean="0"/>
              <a:pPr/>
              <a:t>19-02-01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F52EF53B-DBF6-48F9-A739-558DEB459BF2}" type="datetimeFigureOut">
              <a:rPr lang="en-CA" smtClean="0"/>
              <a:pPr/>
              <a:t>19-02-01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F52EF53B-DBF6-48F9-A739-558DEB459BF2}" type="datetimeFigureOut">
              <a:rPr lang="en-CA" smtClean="0"/>
              <a:pPr/>
              <a:t>19-02-01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2EF53B-DBF6-48F9-A739-558DEB459BF2}" type="datetimeFigureOut">
              <a:rPr lang="en-CA" smtClean="0"/>
              <a:pPr/>
              <a:t>19-02-01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2EF53B-DBF6-48F9-A739-558DEB459BF2}" type="datetimeFigureOut">
              <a:rPr lang="en-CA" smtClean="0"/>
              <a:pPr/>
              <a:t>19-02-01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2EF53B-DBF6-48F9-A739-558DEB459BF2}" type="datetimeFigureOut">
              <a:rPr lang="en-CA" smtClean="0"/>
              <a:pPr/>
              <a:t>19-02-01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F52EF53B-DBF6-48F9-A739-558DEB459BF2}"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F52EF53B-DBF6-48F9-A739-558DEB459BF2}"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F52EF53B-DBF6-48F9-A739-558DEB459BF2}" type="datetimeFigureOut">
              <a:rPr lang="en-CA" smtClean="0"/>
              <a:pPr/>
              <a:t>19-02-01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B4F92F4-056E-49B0-8ED2-D75E769DFD61}"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DACD2CC-B3FC-413C-B812-D99C2B3069F3}" type="datetimeFigureOut">
              <a:rPr lang="en-CA" smtClean="0"/>
              <a:pPr/>
              <a:t>19-02-01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10FD344-1892-4F3A-96F1-DE4CEAA2763B}" type="slidenum">
              <a:rPr lang="en-CA" smtClean="0"/>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dirty="0" smtClean="0"/>
              <a:t>www.legalinfo.org</a:t>
            </a: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0FD344-1892-4F3A-96F1-DE4CEAA2763B}" type="slidenum">
              <a:rPr lang="en-CA" smtClean="0"/>
              <a:pPr/>
              <a:t>‹#›</a:t>
            </a:fld>
            <a:endParaRPr lang="en-CA" dirty="0"/>
          </a:p>
        </p:txBody>
      </p:sp>
      <p:pic>
        <p:nvPicPr>
          <p:cNvPr id="7" name="Picture 6" descr="LINS Logo blue.png"/>
          <p:cNvPicPr>
            <a:picLocks noChangeAspect="1"/>
          </p:cNvPicPr>
          <p:nvPr/>
        </p:nvPicPr>
        <p:blipFill>
          <a:blip r:embed="rId13" cstate="print"/>
          <a:stretch>
            <a:fillRect/>
          </a:stretch>
        </p:blipFill>
        <p:spPr>
          <a:xfrm>
            <a:off x="228600" y="5856878"/>
            <a:ext cx="1905000" cy="820974"/>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EF53B-DBF6-48F9-A739-558DEB459BF2}" type="datetimeFigureOut">
              <a:rPr lang="en-CA" smtClean="0"/>
              <a:pPr/>
              <a:t>19-02-01</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4F92F4-056E-49B0-8ED2-D75E769DFD61}" type="slidenum">
              <a:rPr lang="en-CA" smtClean="0"/>
              <a:pPr/>
              <a:t>‹#›</a:t>
            </a:fld>
            <a:endParaRPr lang="en-C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hyperlink" Target="https://canlii.org/"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290480-1A77-4E94-B85E-40AD1EED8CF9}"/>
              </a:ext>
            </a:extLst>
          </p:cNvPr>
          <p:cNvSpPr>
            <a:spLocks noGrp="1"/>
          </p:cNvSpPr>
          <p:nvPr>
            <p:ph type="ctrTitle"/>
          </p:nvPr>
        </p:nvSpPr>
        <p:spPr>
          <a:xfrm>
            <a:off x="452628" y="770468"/>
            <a:ext cx="8086725" cy="3318207"/>
          </a:xfrm>
        </p:spPr>
        <p:txBody>
          <a:bodyPr/>
          <a:lstStyle/>
          <a:p>
            <a:pPr algn="ctr"/>
            <a:r>
              <a:rPr lang="en-CA" sz="7900" dirty="0" smtClean="0"/>
              <a:t>Employment </a:t>
            </a:r>
            <a:r>
              <a:rPr lang="en-CA" sz="7900" dirty="0"/>
              <a:t>Law</a:t>
            </a:r>
          </a:p>
        </p:txBody>
      </p:sp>
      <p:cxnSp>
        <p:nvCxnSpPr>
          <p:cNvPr id="5" name="Straight Connector 4">
            <a:extLst>
              <a:ext uri="{FF2B5EF4-FFF2-40B4-BE49-F238E27FC236}">
                <a16:creationId xmlns:a16="http://schemas.microsoft.com/office/drawing/2014/main" xmlns="" id="{D22FAD4F-C32B-4F5B-8C71-44968DD2A136}"/>
              </a:ext>
            </a:extLst>
          </p:cNvPr>
          <p:cNvCxnSpPr>
            <a:cxnSpLocks/>
          </p:cNvCxnSpPr>
          <p:nvPr/>
        </p:nvCxnSpPr>
        <p:spPr>
          <a:xfrm>
            <a:off x="293915" y="4088674"/>
            <a:ext cx="8356963" cy="0"/>
          </a:xfrm>
          <a:prstGeom prst="line">
            <a:avLst/>
          </a:prstGeom>
        </p:spPr>
        <p:style>
          <a:lnRef idx="3">
            <a:schemeClr val="accent4"/>
          </a:lnRef>
          <a:fillRef idx="0">
            <a:schemeClr val="accent4"/>
          </a:fillRef>
          <a:effectRef idx="2">
            <a:schemeClr val="accent4"/>
          </a:effectRef>
          <a:fontRef idx="minor">
            <a:schemeClr val="tx1"/>
          </a:fontRef>
        </p:style>
      </p:cxnSp>
      <p:pic>
        <p:nvPicPr>
          <p:cNvPr id="11" name="Picture 10">
            <a:extLst>
              <a:ext uri="{FF2B5EF4-FFF2-40B4-BE49-F238E27FC236}">
                <a16:creationId xmlns:a16="http://schemas.microsoft.com/office/drawing/2014/main" xmlns="" id="{22244873-BFDA-422C-89B0-8DCBC955E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9918" y="195940"/>
            <a:ext cx="1048337" cy="1364056"/>
          </a:xfrm>
          <a:prstGeom prst="rect">
            <a:avLst/>
          </a:prstGeom>
        </p:spPr>
      </p:pic>
    </p:spTree>
    <p:extLst>
      <p:ext uri="{BB962C8B-B14F-4D97-AF65-F5344CB8AC3E}">
        <p14:creationId xmlns:p14="http://schemas.microsoft.com/office/powerpoint/2010/main" val="2616048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Wages</a:t>
            </a:r>
          </a:p>
        </p:txBody>
      </p:sp>
      <p:sp>
        <p:nvSpPr>
          <p:cNvPr id="5" name="Rectangle 4">
            <a:extLst>
              <a:ext uri="{FF2B5EF4-FFF2-40B4-BE49-F238E27FC236}">
                <a16:creationId xmlns:a16="http://schemas.microsoft.com/office/drawing/2014/main" xmlns="" id="{A914AD07-5A85-4DD8-AF12-3FD559716991}"/>
              </a:ext>
            </a:extLst>
          </p:cNvPr>
          <p:cNvSpPr/>
          <p:nvPr/>
        </p:nvSpPr>
        <p:spPr>
          <a:xfrm>
            <a:off x="1627006" y="2456706"/>
            <a:ext cx="5811407" cy="1569660"/>
          </a:xfrm>
          <a:prstGeom prst="rect">
            <a:avLst/>
          </a:prstGeom>
          <a:noFill/>
        </p:spPr>
        <p:txBody>
          <a:bodyPr wrap="none" lIns="91440" tIns="45720" rIns="91440" bIns="45720">
            <a:spAutoFit/>
          </a:bodyPr>
          <a:lstStyle/>
          <a:p>
            <a:pPr algn="ctr"/>
            <a:r>
              <a:rPr lang="en-US" sz="3200" b="0" u="sng" cap="none" spc="0" dirty="0">
                <a:ln w="0"/>
                <a:solidFill>
                  <a:schemeClr val="accent1"/>
                </a:solidFill>
                <a:effectLst>
                  <a:outerShdw blurRad="38100" dist="25400" dir="5400000" algn="ctr" rotWithShape="0">
                    <a:srgbClr val="6E747A">
                      <a:alpha val="43000"/>
                    </a:srgbClr>
                  </a:outerShdw>
                </a:effectLst>
              </a:rPr>
              <a:t>Income</a:t>
            </a:r>
            <a:r>
              <a:rPr lang="en-US" sz="3200" b="0" cap="none" spc="0" dirty="0">
                <a:ln w="0"/>
                <a:solidFill>
                  <a:schemeClr val="accent1"/>
                </a:solidFill>
                <a:effectLst>
                  <a:outerShdw blurRad="38100" dist="25400" dir="5400000" algn="ctr" rotWithShape="0">
                    <a:srgbClr val="6E747A">
                      <a:alpha val="43000"/>
                    </a:srgbClr>
                  </a:outerShdw>
                </a:effectLst>
              </a:rPr>
              <a:t> – all the money you make</a:t>
            </a:r>
            <a:endParaRPr lang="en-US" sz="3200" b="0" u="sng" cap="none" spc="0" dirty="0">
              <a:ln w="0"/>
              <a:solidFill>
                <a:schemeClr val="accent1"/>
              </a:solidFill>
              <a:effectLst>
                <a:outerShdw blurRad="38100" dist="25400" dir="5400000" algn="ctr" rotWithShape="0">
                  <a:srgbClr val="6E747A">
                    <a:alpha val="43000"/>
                  </a:srgbClr>
                </a:outerShdw>
              </a:effectLst>
            </a:endParaRPr>
          </a:p>
          <a:p>
            <a:pPr algn="ctr"/>
            <a:r>
              <a:rPr lang="en-US" sz="3200" b="0" u="sng" cap="none" spc="0" dirty="0">
                <a:ln w="0"/>
                <a:solidFill>
                  <a:schemeClr val="accent1"/>
                </a:solidFill>
                <a:effectLst>
                  <a:outerShdw blurRad="38100" dist="25400" dir="5400000" algn="ctr" rotWithShape="0">
                    <a:srgbClr val="6E747A">
                      <a:alpha val="43000"/>
                    </a:srgbClr>
                  </a:outerShdw>
                </a:effectLst>
              </a:rPr>
              <a:t>Wages</a:t>
            </a:r>
            <a:r>
              <a:rPr lang="en-US" sz="3200" b="0" cap="none" spc="0" dirty="0">
                <a:ln w="0"/>
                <a:solidFill>
                  <a:schemeClr val="accent1"/>
                </a:solidFill>
                <a:effectLst>
                  <a:outerShdw blurRad="38100" dist="25400" dir="5400000" algn="ctr" rotWithShape="0">
                    <a:srgbClr val="6E747A">
                      <a:alpha val="43000"/>
                    </a:srgbClr>
                  </a:outerShdw>
                </a:effectLst>
              </a:rPr>
              <a:t> – per hour</a:t>
            </a:r>
          </a:p>
          <a:p>
            <a:pPr algn="ctr"/>
            <a:r>
              <a:rPr lang="en-US" sz="3200" b="0" u="sng" cap="none" spc="0" dirty="0">
                <a:ln w="0"/>
                <a:solidFill>
                  <a:schemeClr val="accent1"/>
                </a:solidFill>
                <a:effectLst>
                  <a:outerShdw blurRad="38100" dist="25400" dir="5400000" algn="ctr" rotWithShape="0">
                    <a:srgbClr val="6E747A">
                      <a:alpha val="43000"/>
                    </a:srgbClr>
                  </a:outerShdw>
                </a:effectLst>
              </a:rPr>
              <a:t>Salary</a:t>
            </a:r>
            <a:r>
              <a:rPr lang="en-US" sz="3200" b="0" cap="none" spc="0" dirty="0">
                <a:ln w="0"/>
                <a:solidFill>
                  <a:schemeClr val="accent1"/>
                </a:solidFill>
                <a:effectLst>
                  <a:outerShdw blurRad="38100" dist="25400" dir="5400000" algn="ctr" rotWithShape="0">
                    <a:srgbClr val="6E747A">
                      <a:alpha val="43000"/>
                    </a:srgbClr>
                  </a:outerShdw>
                </a:effectLst>
              </a:rPr>
              <a:t> – per year </a:t>
            </a:r>
            <a:endParaRPr lang="en-US" sz="3200" b="0" u="sng"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934592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Wages</a:t>
            </a:r>
          </a:p>
        </p:txBody>
      </p:sp>
      <p:sp>
        <p:nvSpPr>
          <p:cNvPr id="5" name="Rectangle 4">
            <a:extLst>
              <a:ext uri="{FF2B5EF4-FFF2-40B4-BE49-F238E27FC236}">
                <a16:creationId xmlns:a16="http://schemas.microsoft.com/office/drawing/2014/main" xmlns="" id="{A914AD07-5A85-4DD8-AF12-3FD559716991}"/>
              </a:ext>
            </a:extLst>
          </p:cNvPr>
          <p:cNvSpPr/>
          <p:nvPr/>
        </p:nvSpPr>
        <p:spPr>
          <a:xfrm>
            <a:off x="0" y="1143000"/>
            <a:ext cx="5851682" cy="4324261"/>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What is an hour?</a:t>
            </a:r>
            <a:endParaRPr lang="en-US" sz="4000" dirty="0">
              <a:ln w="0"/>
              <a:solidFill>
                <a:schemeClr val="accent1"/>
              </a:solidFill>
              <a:effectLst>
                <a:outerShdw blurRad="38100" dist="25400" dir="5400000" algn="ctr" rotWithShape="0">
                  <a:srgbClr val="6E747A">
                    <a:alpha val="43000"/>
                  </a:srgbClr>
                </a:outerShdw>
              </a:effectLst>
            </a:endParaRPr>
          </a:p>
          <a:p>
            <a:pPr algn="ctr"/>
            <a:r>
              <a:rPr lang="en-US" sz="3200" dirty="0">
                <a:ln w="0"/>
                <a:solidFill>
                  <a:schemeClr val="accent1"/>
                </a:solidFill>
                <a:effectLst>
                  <a:outerShdw blurRad="38100" dist="25400" dir="5400000" algn="ctr" rotWithShape="0">
                    <a:srgbClr val="6E747A">
                      <a:alpha val="43000"/>
                    </a:srgbClr>
                  </a:outerShdw>
                </a:effectLst>
              </a:rPr>
              <a:t>1 minute – 14 minutes = 0</a:t>
            </a:r>
          </a:p>
          <a:p>
            <a:pPr algn="ctr"/>
            <a:r>
              <a:rPr lang="en-US" sz="3200" dirty="0">
                <a:ln w="0"/>
                <a:solidFill>
                  <a:schemeClr val="accent1"/>
                </a:solidFill>
                <a:effectLst>
                  <a:outerShdw blurRad="38100" dist="25400" dir="5400000" algn="ctr" rotWithShape="0">
                    <a:srgbClr val="6E747A">
                      <a:alpha val="43000"/>
                    </a:srgbClr>
                  </a:outerShdw>
                </a:effectLst>
              </a:rPr>
              <a:t>15 minutes – 29 minutes = ½ hour</a:t>
            </a:r>
          </a:p>
          <a:p>
            <a:pPr algn="ctr"/>
            <a:r>
              <a:rPr lang="en-US" sz="3200" b="0" cap="none" spc="0" dirty="0">
                <a:ln w="0"/>
                <a:solidFill>
                  <a:schemeClr val="accent1"/>
                </a:solidFill>
                <a:effectLst>
                  <a:outerShdw blurRad="38100" dist="25400" dir="5400000" algn="ctr" rotWithShape="0">
                    <a:srgbClr val="6E747A">
                      <a:alpha val="43000"/>
                    </a:srgbClr>
                  </a:outerShdw>
                </a:effectLst>
              </a:rPr>
              <a:t>30 minutes – 59 minutes = hour</a:t>
            </a:r>
          </a:p>
          <a:p>
            <a:pPr algn="ctr"/>
            <a:endParaRPr lang="en-US" sz="3500" dirty="0">
              <a:ln w="0"/>
              <a:solidFill>
                <a:schemeClr val="accent1"/>
              </a:solidFill>
              <a:effectLst>
                <a:outerShdw blurRad="38100" dist="25400" dir="5400000" algn="ctr" rotWithShape="0">
                  <a:srgbClr val="6E747A">
                    <a:alpha val="43000"/>
                  </a:srgbClr>
                </a:outerShdw>
              </a:effectLst>
            </a:endParaRPr>
          </a:p>
          <a:p>
            <a:pPr algn="ctr"/>
            <a:r>
              <a:rPr lang="en-US" sz="4000" u="sng" cap="none" spc="0" dirty="0">
                <a:ln w="0"/>
                <a:solidFill>
                  <a:schemeClr val="accent1"/>
                </a:solidFill>
                <a:effectLst>
                  <a:outerShdw blurRad="38100" dist="25400" dir="5400000" algn="ctr" rotWithShape="0">
                    <a:srgbClr val="6E747A">
                      <a:alpha val="43000"/>
                    </a:srgbClr>
                  </a:outerShdw>
                </a:effectLst>
              </a:rPr>
              <a:t>What is a week?</a:t>
            </a:r>
            <a:endParaRPr lang="en-US" sz="4000" cap="none" spc="0" dirty="0">
              <a:ln w="0"/>
              <a:solidFill>
                <a:schemeClr val="accent1"/>
              </a:solidFill>
              <a:effectLst>
                <a:outerShdw blurRad="38100" dist="25400" dir="5400000" algn="ctr" rotWithShape="0">
                  <a:srgbClr val="6E747A">
                    <a:alpha val="43000"/>
                  </a:srgbClr>
                </a:outerShdw>
              </a:effectLst>
            </a:endParaRPr>
          </a:p>
          <a:p>
            <a:pPr algn="ctr"/>
            <a:r>
              <a:rPr lang="en-US" sz="3200" cap="none" spc="0" dirty="0">
                <a:ln w="0"/>
                <a:solidFill>
                  <a:schemeClr val="accent1"/>
                </a:solidFill>
                <a:effectLst>
                  <a:outerShdw blurRad="38100" dist="25400" dir="5400000" algn="ctr" rotWithShape="0">
                    <a:srgbClr val="6E747A">
                      <a:alpha val="43000"/>
                    </a:srgbClr>
                  </a:outerShdw>
                </a:effectLst>
              </a:rPr>
              <a:t>Any consistent 7-day period </a:t>
            </a:r>
          </a:p>
          <a:p>
            <a:pPr algn="ctr"/>
            <a:r>
              <a:rPr lang="en-US" sz="3200" cap="none" spc="0" dirty="0">
                <a:ln w="0"/>
                <a:solidFill>
                  <a:schemeClr val="accent1"/>
                </a:solidFill>
                <a:effectLst>
                  <a:outerShdw blurRad="38100" dist="25400" dir="5400000" algn="ctr" rotWithShape="0">
                    <a:srgbClr val="6E747A">
                      <a:alpha val="43000"/>
                    </a:srgbClr>
                  </a:outerShdw>
                </a:effectLst>
              </a:rPr>
              <a:t>(e.g. Monday – Sunday)</a:t>
            </a:r>
          </a:p>
        </p:txBody>
      </p:sp>
      <p:sp>
        <p:nvSpPr>
          <p:cNvPr id="3" name="Rectangle: Rounded Corners 2">
            <a:extLst>
              <a:ext uri="{FF2B5EF4-FFF2-40B4-BE49-F238E27FC236}">
                <a16:creationId xmlns:a16="http://schemas.microsoft.com/office/drawing/2014/main" xmlns="" id="{BE89718F-76C6-4C30-9E04-905496BFA90A}"/>
              </a:ext>
            </a:extLst>
          </p:cNvPr>
          <p:cNvSpPr/>
          <p:nvPr/>
        </p:nvSpPr>
        <p:spPr>
          <a:xfrm>
            <a:off x="5586762" y="2902755"/>
            <a:ext cx="3357671" cy="30073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800" b="1" u="sng" dirty="0"/>
              <a:t>Example</a:t>
            </a:r>
          </a:p>
          <a:p>
            <a:pPr algn="ctr"/>
            <a:endParaRPr lang="en-CA" sz="100" u="sng" dirty="0"/>
          </a:p>
          <a:p>
            <a:pPr algn="ctr"/>
            <a:endParaRPr lang="en-CA" sz="100" u="sng" dirty="0"/>
          </a:p>
          <a:p>
            <a:pPr algn="ctr"/>
            <a:endParaRPr lang="en-CA" sz="100" u="sng" dirty="0"/>
          </a:p>
          <a:p>
            <a:pPr algn="ctr"/>
            <a:endParaRPr lang="en-CA" sz="100" u="sng" dirty="0"/>
          </a:p>
          <a:p>
            <a:pPr algn="ctr"/>
            <a:endParaRPr lang="en-CA" sz="100" u="sng" dirty="0"/>
          </a:p>
          <a:p>
            <a:pPr algn="ctr"/>
            <a:endParaRPr lang="en-CA" sz="100" u="sng" dirty="0"/>
          </a:p>
          <a:p>
            <a:pPr algn="ctr"/>
            <a:endParaRPr lang="en-CA" sz="100" u="sng" dirty="0"/>
          </a:p>
          <a:p>
            <a:pPr algn="ctr"/>
            <a:endParaRPr lang="en-CA" sz="100" dirty="0"/>
          </a:p>
          <a:p>
            <a:pPr marL="285750" indent="-285750" algn="ctr">
              <a:buFont typeface="Arial" panose="020B0604020202020204" pitchFamily="34" charset="0"/>
              <a:buChar char="•"/>
            </a:pPr>
            <a:r>
              <a:rPr lang="en-CA" sz="2800" dirty="0"/>
              <a:t>7 hours and 20 minutes = </a:t>
            </a:r>
          </a:p>
          <a:p>
            <a:pPr algn="ctr"/>
            <a:r>
              <a:rPr lang="en-CA" sz="2800" dirty="0"/>
              <a:t>7 h 30 m</a:t>
            </a:r>
          </a:p>
          <a:p>
            <a:pPr algn="ctr"/>
            <a:r>
              <a:rPr lang="en-CA" sz="100" dirty="0"/>
              <a:t> </a:t>
            </a:r>
          </a:p>
          <a:p>
            <a:pPr algn="ctr"/>
            <a:endParaRPr lang="en-CA" sz="100" dirty="0"/>
          </a:p>
          <a:p>
            <a:pPr algn="ctr"/>
            <a:endParaRPr lang="en-CA" sz="100" dirty="0"/>
          </a:p>
          <a:p>
            <a:pPr algn="ctr"/>
            <a:endParaRPr lang="en-CA" sz="100" dirty="0"/>
          </a:p>
          <a:p>
            <a:pPr algn="ctr"/>
            <a:endParaRPr lang="en-CA" sz="100" dirty="0"/>
          </a:p>
          <a:p>
            <a:pPr algn="ctr"/>
            <a:endParaRPr lang="en-CA" sz="100" dirty="0"/>
          </a:p>
          <a:p>
            <a:pPr algn="ctr"/>
            <a:endParaRPr lang="en-CA" sz="100" dirty="0"/>
          </a:p>
          <a:p>
            <a:pPr algn="ctr"/>
            <a:endParaRPr lang="en-CA" sz="100" dirty="0"/>
          </a:p>
          <a:p>
            <a:pPr algn="ctr"/>
            <a:endParaRPr lang="en-CA" sz="100" dirty="0"/>
          </a:p>
          <a:p>
            <a:pPr marL="285750" indent="-285750" algn="ctr">
              <a:buFont typeface="Arial" panose="020B0604020202020204" pitchFamily="34" charset="0"/>
              <a:buChar char="•"/>
            </a:pPr>
            <a:r>
              <a:rPr lang="en-CA" sz="2800" dirty="0"/>
              <a:t>7 h and 31 m =</a:t>
            </a:r>
          </a:p>
          <a:p>
            <a:pPr algn="ctr"/>
            <a:r>
              <a:rPr lang="en-CA" sz="2800" dirty="0"/>
              <a:t>8 h</a:t>
            </a:r>
          </a:p>
        </p:txBody>
      </p:sp>
    </p:spTree>
    <p:extLst>
      <p:ext uri="{BB962C8B-B14F-4D97-AF65-F5344CB8AC3E}">
        <p14:creationId xmlns:p14="http://schemas.microsoft.com/office/powerpoint/2010/main" val="2567845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Equity</a:t>
            </a:r>
          </a:p>
        </p:txBody>
      </p:sp>
      <p:sp>
        <p:nvSpPr>
          <p:cNvPr id="5" name="Rectangle 4">
            <a:extLst>
              <a:ext uri="{FF2B5EF4-FFF2-40B4-BE49-F238E27FC236}">
                <a16:creationId xmlns:a16="http://schemas.microsoft.com/office/drawing/2014/main" xmlns="" id="{A914AD07-5A85-4DD8-AF12-3FD559716991}"/>
              </a:ext>
            </a:extLst>
          </p:cNvPr>
          <p:cNvSpPr/>
          <p:nvPr/>
        </p:nvSpPr>
        <p:spPr>
          <a:xfrm>
            <a:off x="690173" y="1916282"/>
            <a:ext cx="7763664" cy="3493264"/>
          </a:xfrm>
          <a:prstGeom prst="rect">
            <a:avLst/>
          </a:prstGeom>
          <a:noFill/>
        </p:spPr>
        <p:txBody>
          <a:bodyPr wrap="none" lIns="91440" tIns="45720" rIns="91440" bIns="45720">
            <a:spAutoFit/>
          </a:bodyPr>
          <a:lstStyle/>
          <a:p>
            <a:pPr algn="ctr"/>
            <a:r>
              <a:rPr lang="en-US" sz="4500" b="1" u="sng" cap="none" spc="0" dirty="0">
                <a:ln w="0"/>
                <a:solidFill>
                  <a:schemeClr val="accent1"/>
                </a:solidFill>
                <a:effectLst>
                  <a:outerShdw blurRad="38100" dist="25400" dir="5400000" algn="ctr" rotWithShape="0">
                    <a:srgbClr val="6E747A">
                      <a:alpha val="43000"/>
                    </a:srgbClr>
                  </a:outerShdw>
                </a:effectLst>
              </a:rPr>
              <a:t>Equal Pay for Equal Work</a:t>
            </a:r>
          </a:p>
          <a:p>
            <a:pPr algn="ctr"/>
            <a:endParaRPr lang="en-US" sz="3600" b="1" u="sng" cap="none" spc="0" dirty="0">
              <a:ln w="0"/>
              <a:solidFill>
                <a:schemeClr val="accent1"/>
              </a:solidFill>
              <a:effectLst>
                <a:outerShdw blurRad="38100" dist="25400" dir="5400000" algn="ctr" rotWithShape="0">
                  <a:srgbClr val="6E747A">
                    <a:alpha val="43000"/>
                  </a:srgbClr>
                </a:outerShdw>
              </a:effectLst>
            </a:endParaRPr>
          </a:p>
          <a:p>
            <a:pPr marL="457200" indent="-457200" algn="ctr">
              <a:buFont typeface="Arial" panose="020B0604020202020204" pitchFamily="34" charset="0"/>
              <a:buChar char="•"/>
            </a:pPr>
            <a:r>
              <a:rPr lang="en-US" sz="2800" dirty="0">
                <a:ln w="0"/>
                <a:solidFill>
                  <a:schemeClr val="accent1"/>
                </a:solidFill>
                <a:effectLst>
                  <a:outerShdw blurRad="38100" dist="25400" dir="5400000" algn="ctr" rotWithShape="0">
                    <a:srgbClr val="6E747A">
                      <a:alpha val="43000"/>
                    </a:srgbClr>
                  </a:outerShdw>
                </a:effectLst>
              </a:rPr>
              <a:t>Men and women must be paid the same amount </a:t>
            </a:r>
          </a:p>
          <a:p>
            <a:pPr algn="ctr"/>
            <a:r>
              <a:rPr lang="en-US" sz="2800" dirty="0">
                <a:ln w="0"/>
                <a:solidFill>
                  <a:schemeClr val="accent1"/>
                </a:solidFill>
                <a:effectLst>
                  <a:outerShdw blurRad="38100" dist="25400" dir="5400000" algn="ctr" rotWithShape="0">
                    <a:srgbClr val="6E747A">
                      <a:alpha val="43000"/>
                    </a:srgbClr>
                  </a:outerShdw>
                </a:effectLst>
              </a:rPr>
              <a:t>for doing equal work</a:t>
            </a:r>
          </a:p>
          <a:p>
            <a:pPr algn="ctr"/>
            <a:endParaRPr lang="en-US" sz="2800" dirty="0">
              <a:ln w="0"/>
              <a:solidFill>
                <a:schemeClr val="accent1"/>
              </a:solidFill>
              <a:effectLst>
                <a:outerShdw blurRad="38100" dist="25400" dir="5400000" algn="ctr" rotWithShape="0">
                  <a:srgbClr val="6E747A">
                    <a:alpha val="43000"/>
                  </a:srgbClr>
                </a:outerShdw>
              </a:effectLst>
            </a:endParaRPr>
          </a:p>
          <a:p>
            <a:pPr algn="ctr"/>
            <a:endParaRPr lang="en-US" sz="2800" dirty="0">
              <a:ln w="0"/>
              <a:solidFill>
                <a:schemeClr val="accent1"/>
              </a:solidFill>
              <a:effectLst>
                <a:outerShdw blurRad="38100" dist="25400" dir="5400000" algn="ctr" rotWithShape="0">
                  <a:srgbClr val="6E747A">
                    <a:alpha val="43000"/>
                  </a:srgbClr>
                </a:outerShdw>
              </a:effectLst>
            </a:endParaRPr>
          </a:p>
          <a:p>
            <a:pPr marL="457200" indent="-457200" algn="ctr">
              <a:buFont typeface="Arial" panose="020B0604020202020204" pitchFamily="34" charset="0"/>
              <a:buChar char="•"/>
            </a:pPr>
            <a:r>
              <a:rPr lang="en-US" sz="2800" cap="none" spc="0" dirty="0">
                <a:ln w="0"/>
                <a:solidFill>
                  <a:schemeClr val="accent1"/>
                </a:solidFill>
                <a:effectLst>
                  <a:outerShdw blurRad="38100" dist="25400" dir="5400000" algn="ctr" rotWithShape="0">
                    <a:srgbClr val="6E747A">
                      <a:alpha val="43000"/>
                    </a:srgbClr>
                  </a:outerShdw>
                </a:effectLst>
              </a:rPr>
              <a:t>NS </a:t>
            </a:r>
            <a:r>
              <a:rPr lang="en-US" sz="2800" i="1" cap="none" spc="0" dirty="0" err="1">
                <a:ln w="0"/>
                <a:solidFill>
                  <a:schemeClr val="accent1"/>
                </a:solidFill>
                <a:effectLst>
                  <a:outerShdw blurRad="38100" dist="25400" dir="5400000" algn="ctr" rotWithShape="0">
                    <a:srgbClr val="6E747A">
                      <a:alpha val="43000"/>
                    </a:srgbClr>
                  </a:outerShdw>
                </a:effectLst>
              </a:rPr>
              <a:t>Labour</a:t>
            </a:r>
            <a:r>
              <a:rPr lang="en-US" sz="2800" i="1" cap="none" spc="0" dirty="0">
                <a:ln w="0"/>
                <a:solidFill>
                  <a:schemeClr val="accent1"/>
                </a:solidFill>
                <a:effectLst>
                  <a:outerShdw blurRad="38100" dist="25400" dir="5400000" algn="ctr" rotWithShape="0">
                    <a:srgbClr val="6E747A">
                      <a:alpha val="43000"/>
                    </a:srgbClr>
                  </a:outerShdw>
                </a:effectLst>
              </a:rPr>
              <a:t> Standards Code</a:t>
            </a:r>
            <a:r>
              <a:rPr lang="en-US" sz="2800" cap="none" spc="0" dirty="0">
                <a:ln w="0"/>
                <a:solidFill>
                  <a:schemeClr val="accent1"/>
                </a:solidFill>
                <a:effectLst>
                  <a:outerShdw blurRad="38100" dist="25400" dir="5400000" algn="ctr" rotWithShape="0">
                    <a:srgbClr val="6E747A">
                      <a:alpha val="43000"/>
                    </a:srgbClr>
                  </a:outerShdw>
                </a:effectLst>
              </a:rPr>
              <a:t> &amp; </a:t>
            </a:r>
            <a:r>
              <a:rPr lang="en-US" sz="2800" i="1" cap="none" spc="0" dirty="0">
                <a:ln w="0"/>
                <a:solidFill>
                  <a:schemeClr val="accent1"/>
                </a:solidFill>
                <a:effectLst>
                  <a:outerShdw blurRad="38100" dist="25400" dir="5400000" algn="ctr" rotWithShape="0">
                    <a:srgbClr val="6E747A">
                      <a:alpha val="43000"/>
                    </a:srgbClr>
                  </a:outerShdw>
                </a:effectLst>
              </a:rPr>
              <a:t>Human Rights Act</a:t>
            </a:r>
            <a:endParaRPr lang="en-US" sz="280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957469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Minimum Wage</a:t>
            </a:r>
          </a:p>
        </p:txBody>
      </p:sp>
      <p:sp>
        <p:nvSpPr>
          <p:cNvPr id="5" name="Rectangle 4">
            <a:extLst>
              <a:ext uri="{FF2B5EF4-FFF2-40B4-BE49-F238E27FC236}">
                <a16:creationId xmlns:a16="http://schemas.microsoft.com/office/drawing/2014/main" xmlns="" id="{A914AD07-5A85-4DD8-AF12-3FD559716991}"/>
              </a:ext>
            </a:extLst>
          </p:cNvPr>
          <p:cNvSpPr/>
          <p:nvPr/>
        </p:nvSpPr>
        <p:spPr>
          <a:xfrm>
            <a:off x="941074" y="2157731"/>
            <a:ext cx="7543852" cy="2062103"/>
          </a:xfrm>
          <a:prstGeom prst="rect">
            <a:avLst/>
          </a:prstGeom>
          <a:noFill/>
        </p:spPr>
        <p:txBody>
          <a:bodyPr wrap="none" lIns="91440" tIns="45720" rIns="91440" bIns="45720">
            <a:spAutoFit/>
          </a:bodyPr>
          <a:lstStyle/>
          <a:p>
            <a:pPr algn="ctr"/>
            <a:r>
              <a:rPr lang="en-US" sz="3200" b="1" dirty="0">
                <a:ln w="0"/>
                <a:solidFill>
                  <a:schemeClr val="accent1"/>
                </a:solidFill>
                <a:effectLst>
                  <a:outerShdw blurRad="38100" dist="25400" dir="5400000" algn="ctr" rotWithShape="0">
                    <a:srgbClr val="6E747A">
                      <a:alpha val="43000"/>
                    </a:srgbClr>
                  </a:outerShdw>
                </a:effectLst>
              </a:rPr>
              <a:t>April 1, 2018</a:t>
            </a:r>
            <a:endParaRPr lang="en-US" sz="3200" b="1" cap="none" spc="0" dirty="0">
              <a:ln w="0"/>
              <a:solidFill>
                <a:schemeClr val="accent1"/>
              </a:solidFill>
              <a:effectLst>
                <a:outerShdw blurRad="38100" dist="25400" dir="5400000" algn="ctr" rotWithShape="0">
                  <a:srgbClr val="6E747A">
                    <a:alpha val="43000"/>
                  </a:srgbClr>
                </a:outerShdw>
              </a:effectLst>
            </a:endParaRPr>
          </a:p>
          <a:p>
            <a:r>
              <a:rPr lang="en-US" sz="3200" b="0" u="sng" cap="none" spc="0" dirty="0">
                <a:ln w="0"/>
                <a:solidFill>
                  <a:schemeClr val="accent1"/>
                </a:solidFill>
                <a:effectLst>
                  <a:outerShdw blurRad="38100" dist="25400" dir="5400000" algn="ctr" rotWithShape="0">
                    <a:srgbClr val="6E747A">
                      <a:alpha val="43000"/>
                    </a:srgbClr>
                  </a:outerShdw>
                </a:effectLst>
              </a:rPr>
              <a:t>Minimum Wage</a:t>
            </a:r>
            <a:r>
              <a:rPr lang="en-US" sz="3200" b="0" cap="none" spc="0" dirty="0">
                <a:ln w="0"/>
                <a:solidFill>
                  <a:schemeClr val="accent1"/>
                </a:solidFill>
                <a:effectLst>
                  <a:outerShdw blurRad="38100" dist="25400" dir="5400000" algn="ctr" rotWithShape="0">
                    <a:srgbClr val="6E747A">
                      <a:alpha val="43000"/>
                    </a:srgbClr>
                  </a:outerShdw>
                </a:effectLst>
              </a:rPr>
              <a:t> -    $11.00 (experienced</a:t>
            </a:r>
            <a:r>
              <a:rPr lang="en-US" sz="3200" b="0" cap="none" spc="0" dirty="0" smtClean="0">
                <a:ln w="0"/>
                <a:solidFill>
                  <a:schemeClr val="accent1"/>
                </a:solidFill>
                <a:effectLst>
                  <a:outerShdw blurRad="38100" dist="25400" dir="5400000" algn="ctr" rotWithShape="0">
                    <a:srgbClr val="6E747A">
                      <a:alpha val="43000"/>
                    </a:srgbClr>
                  </a:outerShdw>
                </a:effectLst>
              </a:rPr>
              <a:t>)</a:t>
            </a:r>
          </a:p>
          <a:p>
            <a:r>
              <a:rPr lang="en-US" sz="3200" dirty="0">
                <a:ln w="0"/>
                <a:solidFill>
                  <a:schemeClr val="accent1"/>
                </a:solidFill>
                <a:effectLst>
                  <a:outerShdw blurRad="38100" dist="25400" dir="5400000" algn="ctr" rotWithShape="0">
                    <a:srgbClr val="6E747A">
                      <a:alpha val="43000"/>
                    </a:srgbClr>
                  </a:outerShdw>
                </a:effectLst>
              </a:rPr>
              <a:t>	</a:t>
            </a:r>
            <a:r>
              <a:rPr lang="en-US" sz="3200" dirty="0" smtClean="0">
                <a:ln w="0"/>
                <a:solidFill>
                  <a:schemeClr val="accent1"/>
                </a:solidFill>
                <a:effectLst>
                  <a:outerShdw blurRad="38100" dist="25400" dir="5400000" algn="ctr" rotWithShape="0">
                    <a:srgbClr val="6E747A">
                      <a:alpha val="43000"/>
                    </a:srgbClr>
                  </a:outerShdw>
                </a:effectLst>
              </a:rPr>
              <a:t>		        </a:t>
            </a:r>
            <a:r>
              <a:rPr lang="en-US" sz="3200" b="0" cap="none" spc="0" dirty="0" smtClean="0">
                <a:ln w="0"/>
                <a:solidFill>
                  <a:schemeClr val="accent1"/>
                </a:solidFill>
                <a:effectLst>
                  <a:outerShdw blurRad="38100" dist="25400" dir="5400000" algn="ctr" rotWithShape="0">
                    <a:srgbClr val="6E747A">
                      <a:alpha val="43000"/>
                    </a:srgbClr>
                  </a:outerShdw>
                </a:effectLst>
              </a:rPr>
              <a:t>$</a:t>
            </a:r>
            <a:r>
              <a:rPr lang="en-US" sz="3200" b="0" cap="none" spc="0" dirty="0">
                <a:ln w="0"/>
                <a:solidFill>
                  <a:schemeClr val="accent1"/>
                </a:solidFill>
                <a:effectLst>
                  <a:outerShdw blurRad="38100" dist="25400" dir="5400000" algn="ctr" rotWithShape="0">
                    <a:srgbClr val="6E747A">
                      <a:alpha val="43000"/>
                    </a:srgbClr>
                  </a:outerShdw>
                </a:effectLst>
              </a:rPr>
              <a:t>10.50 (inexperienced)</a:t>
            </a:r>
          </a:p>
          <a:p>
            <a:pPr algn="ctr"/>
            <a:r>
              <a:rPr lang="en-US" sz="3200" dirty="0">
                <a:ln w="0"/>
                <a:solidFill>
                  <a:schemeClr val="accent1"/>
                </a:solidFill>
                <a:effectLst>
                  <a:outerShdw blurRad="38100" dist="25400" dir="5400000" algn="ctr" rotWithShape="0">
                    <a:srgbClr val="6E747A">
                      <a:alpha val="43000"/>
                    </a:srgbClr>
                  </a:outerShdw>
                </a:effectLst>
              </a:rPr>
              <a:t>For every </a:t>
            </a:r>
            <a:r>
              <a:rPr lang="en-US" sz="3200" b="1" dirty="0">
                <a:ln w="0"/>
                <a:solidFill>
                  <a:schemeClr val="accent1"/>
                </a:solidFill>
                <a:effectLst>
                  <a:outerShdw blurRad="38100" dist="25400" dir="5400000" algn="ctr" rotWithShape="0">
                    <a:srgbClr val="6E747A">
                      <a:alpha val="43000"/>
                    </a:srgbClr>
                  </a:outerShdw>
                </a:effectLst>
              </a:rPr>
              <a:t>48 hours</a:t>
            </a:r>
            <a:r>
              <a:rPr lang="en-US" sz="3200" dirty="0">
                <a:ln w="0"/>
                <a:solidFill>
                  <a:schemeClr val="accent1"/>
                </a:solidFill>
                <a:effectLst>
                  <a:outerShdw blurRad="38100" dist="25400" dir="5400000" algn="ctr" rotWithShape="0">
                    <a:srgbClr val="6E747A">
                      <a:alpha val="43000"/>
                    </a:srgbClr>
                  </a:outerShdw>
                </a:effectLst>
              </a:rPr>
              <a:t> worked per week</a:t>
            </a:r>
            <a:endParaRPr lang="en-US" sz="32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454236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Minimum Wage</a:t>
            </a:r>
          </a:p>
        </p:txBody>
      </p:sp>
      <p:sp>
        <p:nvSpPr>
          <p:cNvPr id="5" name="Rectangle 4">
            <a:extLst>
              <a:ext uri="{FF2B5EF4-FFF2-40B4-BE49-F238E27FC236}">
                <a16:creationId xmlns:a16="http://schemas.microsoft.com/office/drawing/2014/main" xmlns="" id="{A914AD07-5A85-4DD8-AF12-3FD559716991}"/>
              </a:ext>
            </a:extLst>
          </p:cNvPr>
          <p:cNvSpPr/>
          <p:nvPr/>
        </p:nvSpPr>
        <p:spPr>
          <a:xfrm>
            <a:off x="381000" y="1143000"/>
            <a:ext cx="8382000" cy="4785926"/>
          </a:xfrm>
          <a:prstGeom prst="rect">
            <a:avLst/>
          </a:prstGeom>
          <a:noFill/>
        </p:spPr>
        <p:txBody>
          <a:bodyPr wrap="square" lIns="91440" tIns="45720" rIns="91440" bIns="45720">
            <a:spAutoFit/>
          </a:bodyPr>
          <a:lstStyle/>
          <a:p>
            <a:r>
              <a:rPr lang="en-US" sz="3500" b="0" u="sng" cap="none" spc="0" dirty="0">
                <a:ln w="0"/>
                <a:solidFill>
                  <a:schemeClr val="accent1"/>
                </a:solidFill>
                <a:effectLst>
                  <a:outerShdw blurRad="38100" dist="25400" dir="5400000" algn="ctr" rotWithShape="0">
                    <a:srgbClr val="6E747A">
                      <a:alpha val="43000"/>
                    </a:srgbClr>
                  </a:outerShdw>
                </a:effectLst>
              </a:rPr>
              <a:t>Some exceptions</a:t>
            </a:r>
            <a:r>
              <a:rPr lang="en-US" sz="3000" b="0" cap="none" spc="0" dirty="0">
                <a:ln w="0"/>
                <a:solidFill>
                  <a:schemeClr val="accent1"/>
                </a:solidFill>
                <a:effectLst>
                  <a:outerShdw blurRad="38100" dist="25400" dir="5400000" algn="ctr" rotWithShape="0">
                    <a:srgbClr val="6E747A">
                      <a:alpha val="43000"/>
                    </a:srgbClr>
                  </a:outerShdw>
                </a:effectLst>
              </a:rPr>
              <a:t>:</a:t>
            </a:r>
          </a:p>
          <a:p>
            <a:pPr marL="685800" indent="-685800">
              <a:buFont typeface="Arial" panose="020B0604020202020204" pitchFamily="34" charset="0"/>
              <a:buChar char="•"/>
            </a:pPr>
            <a:r>
              <a:rPr lang="en-US" sz="3000" b="0" cap="none" spc="0" dirty="0">
                <a:ln w="0"/>
                <a:solidFill>
                  <a:schemeClr val="accent1"/>
                </a:solidFill>
                <a:effectLst>
                  <a:outerShdw blurRad="38100" dist="25400" dir="5400000" algn="ctr" rotWithShape="0">
                    <a:srgbClr val="6E747A">
                      <a:alpha val="43000"/>
                    </a:srgbClr>
                  </a:outerShdw>
                </a:effectLst>
              </a:rPr>
              <a:t>Some farm workers</a:t>
            </a:r>
          </a:p>
          <a:p>
            <a:pPr marL="685800" indent="-685800">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Some home caregivers</a:t>
            </a:r>
          </a:p>
          <a:p>
            <a:pPr marL="685800" indent="-685800">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Some employees in forestry or construction</a:t>
            </a:r>
          </a:p>
          <a:p>
            <a:pPr marL="685800" indent="-685800">
              <a:buFont typeface="Arial" panose="020B0604020202020204" pitchFamily="34" charset="0"/>
              <a:buChar char="•"/>
            </a:pPr>
            <a:r>
              <a:rPr lang="en-US" sz="3000" b="0" cap="none" spc="0" dirty="0">
                <a:ln w="0"/>
                <a:solidFill>
                  <a:schemeClr val="accent1"/>
                </a:solidFill>
                <a:effectLst>
                  <a:outerShdw blurRad="38100" dist="25400" dir="5400000" algn="ctr" rotWithShape="0">
                    <a:srgbClr val="6E747A">
                      <a:alpha val="43000"/>
                    </a:srgbClr>
                  </a:outerShdw>
                </a:effectLst>
              </a:rPr>
              <a:t>Apprentices or people in special government tr</a:t>
            </a:r>
            <a:r>
              <a:rPr lang="en-US" sz="3000" dirty="0">
                <a:ln w="0"/>
                <a:solidFill>
                  <a:schemeClr val="accent1"/>
                </a:solidFill>
                <a:effectLst>
                  <a:outerShdw blurRad="38100" dist="25400" dir="5400000" algn="ctr" rotWithShape="0">
                    <a:srgbClr val="6E747A">
                      <a:alpha val="43000"/>
                    </a:srgbClr>
                  </a:outerShdw>
                </a:effectLst>
              </a:rPr>
              <a:t>aining</a:t>
            </a:r>
          </a:p>
          <a:p>
            <a:pPr marL="685800" indent="-685800">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Employees whose income is mostly commission </a:t>
            </a:r>
          </a:p>
          <a:p>
            <a:r>
              <a:rPr lang="en-US" sz="3000" dirty="0">
                <a:ln w="0"/>
                <a:solidFill>
                  <a:schemeClr val="accent1"/>
                </a:solidFill>
                <a:effectLst>
                  <a:outerShdw blurRad="38100" dist="25400" dir="5400000" algn="ctr" rotWithShape="0">
                    <a:srgbClr val="6E747A">
                      <a:alpha val="43000"/>
                    </a:srgbClr>
                  </a:outerShdw>
                </a:effectLst>
              </a:rPr>
              <a:t>		(e.g. real estate </a:t>
            </a:r>
            <a:r>
              <a:rPr lang="en-US" sz="3000" dirty="0" err="1" smtClean="0">
                <a:ln w="0"/>
                <a:solidFill>
                  <a:schemeClr val="accent1"/>
                </a:solidFill>
                <a:effectLst>
                  <a:outerShdw blurRad="38100" dist="25400" dir="5400000" algn="ctr" rotWithShape="0">
                    <a:srgbClr val="6E747A">
                      <a:alpha val="43000"/>
                    </a:srgbClr>
                  </a:outerShdw>
                </a:effectLst>
              </a:rPr>
              <a:t>agents,car</a:t>
            </a:r>
            <a:r>
              <a:rPr lang="en-US" sz="3000" dirty="0" smtClean="0">
                <a:ln w="0"/>
                <a:solidFill>
                  <a:schemeClr val="accent1"/>
                </a:solidFill>
                <a:effectLst>
                  <a:outerShdw blurRad="38100" dist="25400" dir="5400000" algn="ctr" rotWithShape="0">
                    <a:srgbClr val="6E747A">
                      <a:alpha val="43000"/>
                    </a:srgbClr>
                  </a:outerShdw>
                </a:effectLst>
              </a:rPr>
              <a:t> </a:t>
            </a:r>
            <a:r>
              <a:rPr lang="en-US" sz="3000" dirty="0">
                <a:ln w="0"/>
                <a:solidFill>
                  <a:schemeClr val="accent1"/>
                </a:solidFill>
                <a:effectLst>
                  <a:outerShdw blurRad="38100" dist="25400" dir="5400000" algn="ctr" rotWithShape="0">
                    <a:srgbClr val="6E747A">
                      <a:alpha val="43000"/>
                    </a:srgbClr>
                  </a:outerShdw>
                </a:effectLst>
              </a:rPr>
              <a:t>salespeople)</a:t>
            </a:r>
          </a:p>
          <a:p>
            <a:pPr marL="685800" indent="-685800">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Employees working on fishing boat</a:t>
            </a:r>
          </a:p>
          <a:p>
            <a:pPr marL="685800" indent="-685800">
              <a:buFont typeface="Arial" panose="020B0604020202020204" pitchFamily="34" charset="0"/>
              <a:buChar char="•"/>
            </a:pPr>
            <a:endParaRPr lang="en-US" sz="30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98080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Overtime</a:t>
            </a:r>
          </a:p>
        </p:txBody>
      </p:sp>
      <p:sp>
        <p:nvSpPr>
          <p:cNvPr id="5" name="Rectangle 4">
            <a:extLst>
              <a:ext uri="{FF2B5EF4-FFF2-40B4-BE49-F238E27FC236}">
                <a16:creationId xmlns:a16="http://schemas.microsoft.com/office/drawing/2014/main" xmlns="" id="{A914AD07-5A85-4DD8-AF12-3FD559716991}"/>
              </a:ext>
            </a:extLst>
          </p:cNvPr>
          <p:cNvSpPr/>
          <p:nvPr/>
        </p:nvSpPr>
        <p:spPr>
          <a:xfrm>
            <a:off x="492919" y="2313325"/>
            <a:ext cx="8079581" cy="3477875"/>
          </a:xfrm>
          <a:prstGeom prst="rect">
            <a:avLst/>
          </a:prstGeom>
          <a:noFill/>
        </p:spPr>
        <p:txBody>
          <a:bodyPr wrap="square" lIns="91440" tIns="45720" rIns="91440" bIns="45720">
            <a:spAutoFit/>
          </a:bodyPr>
          <a:lstStyle/>
          <a:p>
            <a:pPr algn="ctr"/>
            <a:r>
              <a:rPr lang="en-US" sz="3500" b="1" u="sng" cap="none" spc="0" dirty="0">
                <a:ln w="0"/>
                <a:solidFill>
                  <a:schemeClr val="accent1"/>
                </a:solidFill>
                <a:effectLst>
                  <a:outerShdw blurRad="38100" dist="25400" dir="5400000" algn="ctr" rotWithShape="0">
                    <a:srgbClr val="6E747A">
                      <a:alpha val="43000"/>
                    </a:srgbClr>
                  </a:outerShdw>
                </a:effectLst>
              </a:rPr>
              <a:t>After 48 Hours worked</a:t>
            </a:r>
            <a:r>
              <a:rPr lang="en-US" sz="3500" cap="none" spc="0" dirty="0">
                <a:ln w="0"/>
                <a:solidFill>
                  <a:schemeClr val="accent1"/>
                </a:solidFill>
                <a:effectLst>
                  <a:outerShdw blurRad="38100" dist="25400" dir="5400000" algn="ctr" rotWithShape="0">
                    <a:srgbClr val="6E747A">
                      <a:alpha val="43000"/>
                    </a:srgbClr>
                  </a:outerShdw>
                </a:effectLst>
              </a:rPr>
              <a:t> you may be entitled to </a:t>
            </a:r>
            <a:r>
              <a:rPr lang="en-US" sz="3500" b="1" cap="none" spc="0" dirty="0">
                <a:ln w="0"/>
                <a:solidFill>
                  <a:schemeClr val="accent1"/>
                </a:solidFill>
                <a:effectLst>
                  <a:outerShdw blurRad="38100" dist="25400" dir="5400000" algn="ctr" rotWithShape="0">
                    <a:srgbClr val="6E747A">
                      <a:alpha val="43000"/>
                    </a:srgbClr>
                  </a:outerShdw>
                </a:effectLst>
              </a:rPr>
              <a:t>overtime</a:t>
            </a:r>
            <a:r>
              <a:rPr lang="en-US" sz="3500" cap="none" spc="0" dirty="0">
                <a:ln w="0"/>
                <a:solidFill>
                  <a:schemeClr val="accent1"/>
                </a:solidFill>
                <a:effectLst>
                  <a:outerShdw blurRad="38100" dist="25400" dir="5400000" algn="ctr" rotWithShape="0">
                    <a:srgbClr val="6E747A">
                      <a:alpha val="43000"/>
                    </a:srgbClr>
                  </a:outerShdw>
                </a:effectLst>
              </a:rPr>
              <a:t> pay</a:t>
            </a:r>
          </a:p>
          <a:p>
            <a:endParaRPr lang="en-US" sz="3000" b="1" u="sng" dirty="0">
              <a:ln w="0"/>
              <a:solidFill>
                <a:schemeClr val="accent1"/>
              </a:solidFill>
              <a:effectLst>
                <a:outerShdw blurRad="38100" dist="25400" dir="5400000" algn="ctr" rotWithShape="0">
                  <a:srgbClr val="6E747A">
                    <a:alpha val="43000"/>
                  </a:srgbClr>
                </a:outerShdw>
              </a:effectLst>
            </a:endParaRPr>
          </a:p>
          <a:p>
            <a:r>
              <a:rPr lang="en-US" sz="3000" u="sng" dirty="0" smtClean="0">
                <a:ln w="0"/>
                <a:solidFill>
                  <a:schemeClr val="accent1"/>
                </a:solidFill>
                <a:effectLst>
                  <a:outerShdw blurRad="38100" dist="25400" dir="5400000" algn="ctr" rotWithShape="0">
                    <a:srgbClr val="6E747A">
                      <a:alpha val="43000"/>
                    </a:srgbClr>
                  </a:outerShdw>
                </a:effectLst>
              </a:rPr>
              <a:t>Example</a:t>
            </a:r>
            <a:r>
              <a:rPr lang="en-US" sz="3000" dirty="0" smtClean="0">
                <a:ln w="0"/>
                <a:solidFill>
                  <a:schemeClr val="accent1"/>
                </a:solidFill>
                <a:effectLst>
                  <a:outerShdw blurRad="38100" dist="25400" dir="5400000" algn="ctr" rotWithShape="0">
                    <a:srgbClr val="6E747A">
                      <a:alpha val="43000"/>
                    </a:srgbClr>
                  </a:outerShdw>
                </a:effectLst>
              </a:rPr>
              <a:t>:$</a:t>
            </a:r>
            <a:r>
              <a:rPr lang="en-US" sz="3000" dirty="0">
                <a:ln w="0"/>
                <a:solidFill>
                  <a:schemeClr val="accent1"/>
                </a:solidFill>
                <a:effectLst>
                  <a:outerShdw blurRad="38100" dist="25400" dir="5400000" algn="ctr" rotWithShape="0">
                    <a:srgbClr val="6E747A">
                      <a:alpha val="43000"/>
                    </a:srgbClr>
                  </a:outerShdw>
                </a:effectLst>
              </a:rPr>
              <a:t>12.00 (your wage</a:t>
            </a:r>
            <a:r>
              <a:rPr lang="en-US" sz="3000" dirty="0" smtClean="0">
                <a:ln w="0"/>
                <a:solidFill>
                  <a:schemeClr val="accent1"/>
                </a:solidFill>
                <a:effectLst>
                  <a:outerShdw blurRad="38100" dist="25400" dir="5400000" algn="ctr" rotWithShape="0">
                    <a:srgbClr val="6E747A">
                      <a:alpha val="43000"/>
                    </a:srgbClr>
                  </a:outerShdw>
                </a:effectLst>
              </a:rPr>
              <a:t>) + </a:t>
            </a:r>
            <a:r>
              <a:rPr lang="en-US" sz="3000" u="sng" dirty="0" smtClean="0">
                <a:ln w="0"/>
                <a:solidFill>
                  <a:schemeClr val="accent1"/>
                </a:solidFill>
                <a:effectLst>
                  <a:outerShdw blurRad="38100" dist="25400" dir="5400000" algn="ctr" rotWithShape="0">
                    <a:srgbClr val="6E747A">
                      <a:alpha val="43000"/>
                    </a:srgbClr>
                  </a:outerShdw>
                </a:effectLst>
              </a:rPr>
              <a:t>$</a:t>
            </a:r>
            <a:r>
              <a:rPr lang="en-US" sz="3000" u="sng" dirty="0">
                <a:ln w="0"/>
                <a:solidFill>
                  <a:schemeClr val="accent1"/>
                </a:solidFill>
                <a:effectLst>
                  <a:outerShdw blurRad="38100" dist="25400" dir="5400000" algn="ctr" rotWithShape="0">
                    <a:srgbClr val="6E747A">
                      <a:alpha val="43000"/>
                    </a:srgbClr>
                  </a:outerShdw>
                </a:effectLst>
              </a:rPr>
              <a:t>6.00 </a:t>
            </a:r>
            <a:r>
              <a:rPr lang="en-US" sz="3000" dirty="0">
                <a:ln w="0"/>
                <a:solidFill>
                  <a:schemeClr val="accent1"/>
                </a:solidFill>
                <a:effectLst>
                  <a:outerShdw blurRad="38100" dist="25400" dir="5400000" algn="ctr" rotWithShape="0">
                    <a:srgbClr val="6E747A">
                      <a:alpha val="43000"/>
                    </a:srgbClr>
                  </a:outerShdw>
                </a:effectLst>
              </a:rPr>
              <a:t>(half your wage)</a:t>
            </a:r>
          </a:p>
          <a:p>
            <a:r>
              <a:rPr lang="en-US" sz="3000" dirty="0">
                <a:ln w="0"/>
                <a:solidFill>
                  <a:schemeClr val="accent1"/>
                </a:solidFill>
                <a:effectLst>
                  <a:outerShdw blurRad="38100" dist="25400" dir="5400000" algn="ctr" rotWithShape="0">
                    <a:srgbClr val="6E747A">
                      <a:alpha val="43000"/>
                    </a:srgbClr>
                  </a:outerShdw>
                </a:effectLst>
              </a:rPr>
              <a:t>		</a:t>
            </a:r>
            <a:r>
              <a:rPr lang="en-US" sz="3000" b="1" dirty="0" smtClean="0">
                <a:ln w="0"/>
                <a:solidFill>
                  <a:schemeClr val="accent1"/>
                </a:solidFill>
                <a:effectLst>
                  <a:outerShdw blurRad="38100" dist="25400" dir="5400000" algn="ctr" rotWithShape="0">
                    <a:srgbClr val="6E747A">
                      <a:alpha val="43000"/>
                    </a:srgbClr>
                  </a:outerShdw>
                </a:effectLst>
              </a:rPr>
              <a:t>$</a:t>
            </a:r>
            <a:r>
              <a:rPr lang="en-US" sz="3000" b="1" dirty="0">
                <a:ln w="0"/>
                <a:solidFill>
                  <a:schemeClr val="accent1"/>
                </a:solidFill>
                <a:effectLst>
                  <a:outerShdw blurRad="38100" dist="25400" dir="5400000" algn="ctr" rotWithShape="0">
                    <a:srgbClr val="6E747A">
                      <a:alpha val="43000"/>
                    </a:srgbClr>
                  </a:outerShdw>
                </a:effectLst>
              </a:rPr>
              <a:t>18.00 (overtime wage </a:t>
            </a:r>
            <a:r>
              <a:rPr lang="en-US" sz="3000" b="1" i="1" dirty="0">
                <a:ln w="0"/>
                <a:solidFill>
                  <a:schemeClr val="accent1"/>
                </a:solidFill>
                <a:effectLst>
                  <a:outerShdw blurRad="38100" dist="25400" dir="5400000" algn="ctr" rotWithShape="0">
                    <a:srgbClr val="6E747A">
                      <a:alpha val="43000"/>
                    </a:srgbClr>
                  </a:outerShdw>
                </a:effectLst>
              </a:rPr>
              <a:t>after </a:t>
            </a:r>
            <a:r>
              <a:rPr lang="en-US" sz="3000" b="1" dirty="0">
                <a:ln w="0"/>
                <a:solidFill>
                  <a:schemeClr val="accent1"/>
                </a:solidFill>
                <a:effectLst>
                  <a:outerShdw blurRad="38100" dist="25400" dir="5400000" algn="ctr" rotWithShape="0">
                    <a:srgbClr val="6E747A">
                      <a:alpha val="43000"/>
                    </a:srgbClr>
                  </a:outerShdw>
                </a:effectLst>
              </a:rPr>
              <a:t>48hrs)</a:t>
            </a:r>
          </a:p>
          <a:p>
            <a:r>
              <a:rPr lang="en-US" sz="3000" dirty="0">
                <a:ln w="0"/>
                <a:solidFill>
                  <a:schemeClr val="accent1"/>
                </a:solidFill>
                <a:effectLst>
                  <a:outerShdw blurRad="38100" dist="25400" dir="5400000" algn="ctr" rotWithShape="0">
                    <a:srgbClr val="6E747A">
                      <a:alpha val="43000"/>
                    </a:srgbClr>
                  </a:outerShdw>
                </a:effectLst>
              </a:rPr>
              <a:t>	</a:t>
            </a:r>
          </a:p>
        </p:txBody>
      </p:sp>
      <p:sp>
        <p:nvSpPr>
          <p:cNvPr id="6" name="TextBox 5">
            <a:extLst>
              <a:ext uri="{FF2B5EF4-FFF2-40B4-BE49-F238E27FC236}">
                <a16:creationId xmlns:a16="http://schemas.microsoft.com/office/drawing/2014/main" xmlns="" id="{AB855890-1A90-4A5D-9B42-528E588C2CEF}"/>
              </a:ext>
            </a:extLst>
          </p:cNvPr>
          <p:cNvSpPr txBox="1"/>
          <p:nvPr/>
        </p:nvSpPr>
        <p:spPr>
          <a:xfrm>
            <a:off x="1600200" y="1295400"/>
            <a:ext cx="5957042" cy="861774"/>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CA" sz="5000" dirty="0"/>
              <a:t>1.5x your hourly wage</a:t>
            </a:r>
          </a:p>
        </p:txBody>
      </p:sp>
    </p:spTree>
    <p:extLst>
      <p:ext uri="{BB962C8B-B14F-4D97-AF65-F5344CB8AC3E}">
        <p14:creationId xmlns:p14="http://schemas.microsoft.com/office/powerpoint/2010/main" val="1327020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Exceptions to Overtime</a:t>
            </a:r>
          </a:p>
        </p:txBody>
      </p:sp>
      <p:sp>
        <p:nvSpPr>
          <p:cNvPr id="5" name="Rectangle 4">
            <a:extLst>
              <a:ext uri="{FF2B5EF4-FFF2-40B4-BE49-F238E27FC236}">
                <a16:creationId xmlns:a16="http://schemas.microsoft.com/office/drawing/2014/main" xmlns="" id="{A914AD07-5A85-4DD8-AF12-3FD559716991}"/>
              </a:ext>
            </a:extLst>
          </p:cNvPr>
          <p:cNvSpPr/>
          <p:nvPr/>
        </p:nvSpPr>
        <p:spPr>
          <a:xfrm>
            <a:off x="492919" y="1447800"/>
            <a:ext cx="8079581" cy="3539431"/>
          </a:xfrm>
          <a:prstGeom prst="rect">
            <a:avLst/>
          </a:prstGeom>
          <a:noFill/>
        </p:spPr>
        <p:txBody>
          <a:bodyPr wrap="square" lIns="91440" tIns="45720" rIns="91440" bIns="4572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Some employees will receive </a:t>
            </a:r>
            <a:r>
              <a:rPr lang="en-US" sz="3000" b="1" dirty="0">
                <a:ln w="0"/>
                <a:solidFill>
                  <a:schemeClr val="accent1"/>
                </a:solidFill>
                <a:effectLst>
                  <a:outerShdw blurRad="38100" dist="25400" dir="5400000" algn="ctr" rotWithShape="0">
                    <a:srgbClr val="6E747A">
                      <a:alpha val="43000"/>
                    </a:srgbClr>
                  </a:outerShdw>
                </a:effectLst>
              </a:rPr>
              <a:t>1.5x </a:t>
            </a:r>
            <a:r>
              <a:rPr lang="en-US" sz="3000" b="1" i="1" u="sng" dirty="0">
                <a:ln w="0"/>
                <a:solidFill>
                  <a:schemeClr val="accent1"/>
                </a:solidFill>
                <a:effectLst>
                  <a:outerShdw blurRad="38100" dist="25400" dir="5400000" algn="ctr" rotWithShape="0">
                    <a:srgbClr val="6E747A">
                      <a:alpha val="43000"/>
                    </a:srgbClr>
                  </a:outerShdw>
                </a:effectLst>
              </a:rPr>
              <a:t>minimum</a:t>
            </a:r>
            <a:r>
              <a:rPr lang="en-US" sz="3000" b="1" u="sng" dirty="0">
                <a:ln w="0"/>
                <a:solidFill>
                  <a:schemeClr val="accent1"/>
                </a:solidFill>
                <a:effectLst>
                  <a:outerShdw blurRad="38100" dist="25400" dir="5400000" algn="ctr" rotWithShape="0">
                    <a:srgbClr val="6E747A">
                      <a:alpha val="43000"/>
                    </a:srgbClr>
                  </a:outerShdw>
                </a:effectLst>
              </a:rPr>
              <a:t> wage.</a:t>
            </a:r>
          </a:p>
          <a:p>
            <a:pPr algn="ctr"/>
            <a:r>
              <a:rPr lang="en-US" sz="100" b="1" u="sng" dirty="0">
                <a:ln w="0"/>
                <a:solidFill>
                  <a:schemeClr val="accent1"/>
                </a:solidFill>
                <a:effectLst>
                  <a:outerShdw blurRad="38100" dist="25400" dir="5400000" algn="ctr" rotWithShape="0">
                    <a:srgbClr val="6E747A">
                      <a:alpha val="43000"/>
                    </a:srgbClr>
                  </a:outerShdw>
                </a:effectLst>
              </a:rPr>
              <a:t> </a:t>
            </a:r>
          </a:p>
          <a:p>
            <a:pPr algn="ctr"/>
            <a:endParaRPr lang="en-US" sz="100" b="1" u="sng" dirty="0">
              <a:ln w="0"/>
              <a:solidFill>
                <a:schemeClr val="accent1"/>
              </a:solidFill>
              <a:effectLst>
                <a:outerShdw blurRad="38100" dist="25400" dir="5400000" algn="ctr" rotWithShape="0">
                  <a:srgbClr val="6E747A">
                    <a:alpha val="43000"/>
                  </a:srgbClr>
                </a:outerShdw>
              </a:effectLst>
            </a:endParaRPr>
          </a:p>
          <a:p>
            <a:pPr algn="ctr"/>
            <a:endParaRPr lang="en-US" sz="100" b="1" u="sng" dirty="0">
              <a:ln w="0"/>
              <a:solidFill>
                <a:schemeClr val="accent1"/>
              </a:solidFill>
              <a:effectLst>
                <a:outerShdw blurRad="38100" dist="25400" dir="5400000" algn="ctr" rotWithShape="0">
                  <a:srgbClr val="6E747A">
                    <a:alpha val="43000"/>
                  </a:srgbClr>
                </a:outerShdw>
              </a:effectLst>
            </a:endParaRPr>
          </a:p>
          <a:p>
            <a:pPr algn="ctr"/>
            <a:endParaRPr lang="en-US" sz="100" b="1" u="sng" dirty="0">
              <a:ln w="0"/>
              <a:solidFill>
                <a:schemeClr val="accent1"/>
              </a:solidFill>
              <a:effectLst>
                <a:outerShdw blurRad="38100" dist="25400" dir="5400000" algn="ctr" rotWithShape="0">
                  <a:srgbClr val="6E747A">
                    <a:alpha val="43000"/>
                  </a:srgbClr>
                </a:outerShdw>
              </a:effectLst>
            </a:endParaRPr>
          </a:p>
          <a:p>
            <a:pPr algn="ctr"/>
            <a:endParaRPr lang="en-US" sz="100" b="1" u="sng" dirty="0">
              <a:ln w="0"/>
              <a:solidFill>
                <a:schemeClr val="accent1"/>
              </a:solidFill>
              <a:effectLst>
                <a:outerShdw blurRad="38100" dist="25400" dir="5400000" algn="ctr" rotWithShape="0">
                  <a:srgbClr val="6E747A">
                    <a:alpha val="43000"/>
                  </a:srgbClr>
                </a:outerShdw>
              </a:effectLst>
            </a:endParaRPr>
          </a:p>
          <a:p>
            <a:pPr algn="ctr"/>
            <a:endParaRPr lang="en-US" sz="100" b="1" u="sng" dirty="0">
              <a:ln w="0"/>
              <a:solidFill>
                <a:schemeClr val="accent1"/>
              </a:solidFill>
              <a:effectLst>
                <a:outerShdw blurRad="38100" dist="25400" dir="5400000" algn="ctr" rotWithShape="0">
                  <a:srgbClr val="6E747A">
                    <a:alpha val="43000"/>
                  </a:srgbClr>
                </a:outerShdw>
              </a:effectLst>
            </a:endParaRPr>
          </a:p>
          <a:p>
            <a:pPr algn="ctr"/>
            <a:r>
              <a:rPr lang="en-US" sz="3000" dirty="0">
                <a:ln w="0"/>
                <a:solidFill>
                  <a:schemeClr val="accent1"/>
                </a:solidFill>
                <a:effectLst>
                  <a:outerShdw blurRad="38100" dist="25400" dir="5400000" algn="ctr" rotWithShape="0">
                    <a:srgbClr val="6E747A">
                      <a:alpha val="43000"/>
                    </a:srgbClr>
                  </a:outerShdw>
                </a:effectLst>
              </a:rPr>
              <a:t>Usually employees who often work more than 48hrs, such as:</a:t>
            </a:r>
          </a:p>
          <a:p>
            <a:pPr algn="ctr"/>
            <a:r>
              <a:rPr lang="en-US" sz="200" dirty="0">
                <a:ln w="0"/>
                <a:solidFill>
                  <a:schemeClr val="accent1"/>
                </a:solidFill>
                <a:effectLst>
                  <a:outerShdw blurRad="38100" dist="25400" dir="5400000" algn="ctr" rotWithShape="0">
                    <a:srgbClr val="6E747A">
                      <a:alpha val="43000"/>
                    </a:srgbClr>
                  </a:outerShdw>
                </a:effectLst>
              </a:rPr>
              <a:t> </a:t>
            </a:r>
          </a:p>
          <a:p>
            <a:pPr algn="ctr"/>
            <a:endParaRPr lang="en-US" sz="200" dirty="0">
              <a:ln w="0"/>
              <a:solidFill>
                <a:schemeClr val="accent1"/>
              </a:solidFill>
              <a:effectLst>
                <a:outerShdw blurRad="38100" dist="25400" dir="5400000" algn="ctr" rotWithShape="0">
                  <a:srgbClr val="6E747A">
                    <a:alpha val="43000"/>
                  </a:srgbClr>
                </a:outerShdw>
              </a:effectLst>
            </a:endParaRPr>
          </a:p>
          <a:p>
            <a:pPr algn="ctr"/>
            <a:endParaRPr lang="en-US" sz="200" dirty="0">
              <a:ln w="0"/>
              <a:solidFill>
                <a:schemeClr val="accent1"/>
              </a:solidFill>
              <a:effectLst>
                <a:outerShdw blurRad="38100" dist="25400" dir="5400000" algn="ctr" rotWithShape="0">
                  <a:srgbClr val="6E747A">
                    <a:alpha val="43000"/>
                  </a:srgbClr>
                </a:outerShdw>
              </a:effectLst>
            </a:endParaRPr>
          </a:p>
          <a:p>
            <a:pPr algn="ctr"/>
            <a:endParaRPr lang="en-US" sz="200" dirty="0">
              <a:ln w="0"/>
              <a:solidFill>
                <a:schemeClr val="accent1"/>
              </a:solidFill>
              <a:effectLst>
                <a:outerShdw blurRad="38100" dist="25400" dir="5400000" algn="ctr" rotWithShape="0">
                  <a:srgbClr val="6E747A">
                    <a:alpha val="43000"/>
                  </a:srgbClr>
                </a:outerShdw>
              </a:effectLst>
            </a:endParaRPr>
          </a:p>
          <a:p>
            <a:pPr marL="457200" indent="-457200">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Managers and supervisors</a:t>
            </a:r>
          </a:p>
          <a:p>
            <a:pPr marL="457200" indent="-457200">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Transportation workers (e.g. truckdrivers)</a:t>
            </a:r>
          </a:p>
          <a:p>
            <a:pPr marL="457200" indent="-457200">
              <a:buFont typeface="Arial" panose="020B0604020202020204" pitchFamily="34" charset="0"/>
              <a:buChar char="•"/>
            </a:pPr>
            <a:r>
              <a:rPr lang="en-US" sz="3000" dirty="0" smtClean="0">
                <a:ln w="0"/>
                <a:solidFill>
                  <a:schemeClr val="accent1"/>
                </a:solidFill>
                <a:effectLst>
                  <a:outerShdw blurRad="38100" dist="25400" dir="5400000" algn="ctr" rotWithShape="0">
                    <a:srgbClr val="6E747A">
                      <a:alpha val="43000"/>
                    </a:srgbClr>
                  </a:outerShdw>
                </a:effectLst>
              </a:rPr>
              <a:t>Oil </a:t>
            </a:r>
            <a:r>
              <a:rPr lang="en-US" sz="3000" dirty="0">
                <a:ln w="0"/>
                <a:solidFill>
                  <a:schemeClr val="accent1"/>
                </a:solidFill>
                <a:effectLst>
                  <a:outerShdw blurRad="38100" dist="25400" dir="5400000" algn="ctr" rotWithShape="0">
                    <a:srgbClr val="6E747A">
                      <a:alpha val="43000"/>
                    </a:srgbClr>
                  </a:outerShdw>
                </a:effectLst>
              </a:rPr>
              <a:t>&amp; gas workers (but not gas station)</a:t>
            </a:r>
          </a:p>
          <a:p>
            <a:pPr marL="457200" indent="-457200">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Other professions (</a:t>
            </a:r>
            <a:r>
              <a:rPr lang="en-US" sz="3000" dirty="0" smtClean="0">
                <a:ln w="0"/>
                <a:solidFill>
                  <a:schemeClr val="accent1"/>
                </a:solidFill>
                <a:effectLst>
                  <a:outerShdw blurRad="38100" dist="25400" dir="5400000" algn="ctr" rotWithShape="0">
                    <a:srgbClr val="6E747A">
                      <a:alpha val="43000"/>
                    </a:srgbClr>
                  </a:outerShdw>
                </a:effectLst>
              </a:rPr>
              <a:t>lawyers)</a:t>
            </a:r>
            <a:endParaRPr lang="en-US" sz="300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036030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Wages</a:t>
            </a:r>
          </a:p>
        </p:txBody>
      </p:sp>
      <p:sp>
        <p:nvSpPr>
          <p:cNvPr id="6" name="Oval 5">
            <a:extLst>
              <a:ext uri="{FF2B5EF4-FFF2-40B4-BE49-F238E27FC236}">
                <a16:creationId xmlns:a16="http://schemas.microsoft.com/office/drawing/2014/main" xmlns="" id="{8D7F9911-1106-4686-8DFE-D997F6FF4EC0}"/>
              </a:ext>
            </a:extLst>
          </p:cNvPr>
          <p:cNvSpPr/>
          <p:nvPr/>
        </p:nvSpPr>
        <p:spPr>
          <a:xfrm>
            <a:off x="492918" y="1143000"/>
            <a:ext cx="2129966" cy="1658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t>Call-in</a:t>
            </a:r>
          </a:p>
        </p:txBody>
      </p:sp>
      <p:sp>
        <p:nvSpPr>
          <p:cNvPr id="9" name="Oval 8">
            <a:extLst>
              <a:ext uri="{FF2B5EF4-FFF2-40B4-BE49-F238E27FC236}">
                <a16:creationId xmlns:a16="http://schemas.microsoft.com/office/drawing/2014/main" xmlns="" id="{932C2DB1-2C42-4544-BB63-E4EC645EB218}"/>
              </a:ext>
            </a:extLst>
          </p:cNvPr>
          <p:cNvSpPr/>
          <p:nvPr/>
        </p:nvSpPr>
        <p:spPr>
          <a:xfrm>
            <a:off x="3467725" y="1219200"/>
            <a:ext cx="2129966" cy="1658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t>Waiting for Work</a:t>
            </a:r>
          </a:p>
        </p:txBody>
      </p:sp>
      <p:sp>
        <p:nvSpPr>
          <p:cNvPr id="10" name="Oval 9">
            <a:extLst>
              <a:ext uri="{FF2B5EF4-FFF2-40B4-BE49-F238E27FC236}">
                <a16:creationId xmlns:a16="http://schemas.microsoft.com/office/drawing/2014/main" xmlns="" id="{8CAC0C3B-3AC2-4A85-A939-24FA3FF652C7}"/>
              </a:ext>
            </a:extLst>
          </p:cNvPr>
          <p:cNvSpPr/>
          <p:nvPr/>
        </p:nvSpPr>
        <p:spPr>
          <a:xfrm>
            <a:off x="6442534" y="1066800"/>
            <a:ext cx="2129966" cy="1658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Piecemeal</a:t>
            </a:r>
          </a:p>
        </p:txBody>
      </p:sp>
      <p:sp>
        <p:nvSpPr>
          <p:cNvPr id="13" name="TextBox 12">
            <a:extLst>
              <a:ext uri="{FF2B5EF4-FFF2-40B4-BE49-F238E27FC236}">
                <a16:creationId xmlns:a16="http://schemas.microsoft.com/office/drawing/2014/main" xmlns="" id="{52C03F45-3521-4FED-946A-CB7A4E8C6003}"/>
              </a:ext>
            </a:extLst>
          </p:cNvPr>
          <p:cNvSpPr txBox="1"/>
          <p:nvPr/>
        </p:nvSpPr>
        <p:spPr>
          <a:xfrm>
            <a:off x="414900" y="2895600"/>
            <a:ext cx="2286000" cy="2877711"/>
          </a:xfrm>
          <a:prstGeom prst="rect">
            <a:avLst/>
          </a:prstGeom>
          <a:noFill/>
        </p:spPr>
        <p:txBody>
          <a:bodyPr wrap="square" rtlCol="0">
            <a:spAutoFit/>
          </a:bodyPr>
          <a:lstStyle/>
          <a:p>
            <a:pPr algn="ctr"/>
            <a:r>
              <a:rPr lang="en-CA" sz="1600" dirty="0">
                <a:solidFill>
                  <a:schemeClr val="accent1"/>
                </a:solidFill>
              </a:rPr>
              <a:t>If you are “called in” outside your regular shift, your employer must pay you for at least 3 hours at minimum wage </a:t>
            </a:r>
            <a:r>
              <a:rPr lang="en-CA" sz="1600" i="1" dirty="0">
                <a:solidFill>
                  <a:schemeClr val="accent1"/>
                </a:solidFill>
              </a:rPr>
              <a:t>even if</a:t>
            </a:r>
            <a:r>
              <a:rPr lang="en-CA" sz="1600" dirty="0">
                <a:solidFill>
                  <a:schemeClr val="accent1"/>
                </a:solidFill>
              </a:rPr>
              <a:t> you work less than 3 hours.</a:t>
            </a:r>
          </a:p>
          <a:p>
            <a:pPr marL="285750" indent="-285750" algn="ctr">
              <a:buFont typeface="Arial" panose="020B0604020202020204" pitchFamily="34" charset="0"/>
              <a:buChar char="•"/>
            </a:pPr>
            <a:endParaRPr lang="en-CA" sz="2300" b="1" dirty="0">
              <a:solidFill>
                <a:schemeClr val="accent1"/>
              </a:solidFill>
            </a:endParaRPr>
          </a:p>
          <a:p>
            <a:pPr marL="285750" indent="-285750" algn="ctr">
              <a:buFont typeface="Arial" panose="020B0604020202020204" pitchFamily="34" charset="0"/>
              <a:buChar char="•"/>
            </a:pPr>
            <a:endParaRPr lang="en-CA" sz="2300" b="1" dirty="0">
              <a:solidFill>
                <a:schemeClr val="accent1"/>
              </a:solidFill>
            </a:endParaRPr>
          </a:p>
          <a:p>
            <a:pPr algn="ctr"/>
            <a:endParaRPr lang="en-CA" sz="2300" b="1" dirty="0">
              <a:solidFill>
                <a:schemeClr val="accent1"/>
              </a:solidFill>
            </a:endParaRPr>
          </a:p>
        </p:txBody>
      </p:sp>
      <p:sp>
        <p:nvSpPr>
          <p:cNvPr id="14" name="TextBox 13">
            <a:extLst>
              <a:ext uri="{FF2B5EF4-FFF2-40B4-BE49-F238E27FC236}">
                <a16:creationId xmlns:a16="http://schemas.microsoft.com/office/drawing/2014/main" xmlns="" id="{BFBC36B0-6949-4BB2-9A70-105692D80D8D}"/>
              </a:ext>
            </a:extLst>
          </p:cNvPr>
          <p:cNvSpPr txBox="1"/>
          <p:nvPr/>
        </p:nvSpPr>
        <p:spPr>
          <a:xfrm>
            <a:off x="6365083" y="2819400"/>
            <a:ext cx="2286000" cy="1569660"/>
          </a:xfrm>
          <a:prstGeom prst="rect">
            <a:avLst/>
          </a:prstGeom>
          <a:noFill/>
        </p:spPr>
        <p:txBody>
          <a:bodyPr wrap="square" rtlCol="0">
            <a:spAutoFit/>
          </a:bodyPr>
          <a:lstStyle/>
          <a:p>
            <a:pPr algn="ctr"/>
            <a:r>
              <a:rPr lang="en-CA" sz="1600" dirty="0">
                <a:solidFill>
                  <a:schemeClr val="accent1"/>
                </a:solidFill>
              </a:rPr>
              <a:t>If you are paid for what you produce and not for hours you work, your employer must pay you at least minimum wage for your hours worked</a:t>
            </a:r>
          </a:p>
        </p:txBody>
      </p:sp>
      <p:sp>
        <p:nvSpPr>
          <p:cNvPr id="17" name="TextBox 16">
            <a:extLst>
              <a:ext uri="{FF2B5EF4-FFF2-40B4-BE49-F238E27FC236}">
                <a16:creationId xmlns:a16="http://schemas.microsoft.com/office/drawing/2014/main" xmlns="" id="{A5414829-5809-4F87-8937-D2C6D0AAEAA9}"/>
              </a:ext>
            </a:extLst>
          </p:cNvPr>
          <p:cNvSpPr txBox="1"/>
          <p:nvPr/>
        </p:nvSpPr>
        <p:spPr>
          <a:xfrm>
            <a:off x="3505200" y="2971800"/>
            <a:ext cx="2286000" cy="1815882"/>
          </a:xfrm>
          <a:prstGeom prst="rect">
            <a:avLst/>
          </a:prstGeom>
          <a:noFill/>
        </p:spPr>
        <p:txBody>
          <a:bodyPr wrap="square" rtlCol="0">
            <a:spAutoFit/>
          </a:bodyPr>
          <a:lstStyle/>
          <a:p>
            <a:pPr algn="ctr"/>
            <a:r>
              <a:rPr lang="en-CA" sz="1600" dirty="0">
                <a:solidFill>
                  <a:schemeClr val="accent1"/>
                </a:solidFill>
              </a:rPr>
              <a:t>If your employer asks you to come in and “wait” for your work to start, you must be paid at least minimum wage for the time spent waiting</a:t>
            </a:r>
          </a:p>
        </p:txBody>
      </p:sp>
    </p:spTree>
    <p:extLst>
      <p:ext uri="{BB962C8B-B14F-4D97-AF65-F5344CB8AC3E}">
        <p14:creationId xmlns:p14="http://schemas.microsoft.com/office/powerpoint/2010/main" val="34149218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3" grpId="0"/>
      <p:bldP spid="14"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Deductions</a:t>
            </a:r>
          </a:p>
        </p:txBody>
      </p:sp>
      <p:sp>
        <p:nvSpPr>
          <p:cNvPr id="3" name="Rectangle: Rounded Corners 2">
            <a:extLst>
              <a:ext uri="{FF2B5EF4-FFF2-40B4-BE49-F238E27FC236}">
                <a16:creationId xmlns:a16="http://schemas.microsoft.com/office/drawing/2014/main" xmlns="" id="{45C885F2-7CC8-412F-8E60-CC95F28EB161}"/>
              </a:ext>
            </a:extLst>
          </p:cNvPr>
          <p:cNvSpPr/>
          <p:nvPr/>
        </p:nvSpPr>
        <p:spPr>
          <a:xfrm>
            <a:off x="749960" y="1447800"/>
            <a:ext cx="2712494" cy="10203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000" dirty="0"/>
              <a:t>Legal Deductions</a:t>
            </a:r>
          </a:p>
        </p:txBody>
      </p:sp>
      <p:sp>
        <p:nvSpPr>
          <p:cNvPr id="6" name="Rectangle: Rounded Corners 5">
            <a:extLst>
              <a:ext uri="{FF2B5EF4-FFF2-40B4-BE49-F238E27FC236}">
                <a16:creationId xmlns:a16="http://schemas.microsoft.com/office/drawing/2014/main" xmlns="" id="{F0496824-6692-49CE-BA6F-4DB22599B555}"/>
              </a:ext>
            </a:extLst>
          </p:cNvPr>
          <p:cNvSpPr/>
          <p:nvPr/>
        </p:nvSpPr>
        <p:spPr>
          <a:xfrm>
            <a:off x="5681547" y="1447800"/>
            <a:ext cx="2712494" cy="10203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000" dirty="0"/>
              <a:t>Other </a:t>
            </a:r>
            <a:r>
              <a:rPr lang="en-CA" sz="3000" dirty="0" smtClean="0"/>
              <a:t>Deductions*</a:t>
            </a:r>
            <a:endParaRPr lang="en-CA" sz="3000" dirty="0"/>
          </a:p>
        </p:txBody>
      </p:sp>
      <p:sp>
        <p:nvSpPr>
          <p:cNvPr id="9" name="TextBox 8">
            <a:extLst>
              <a:ext uri="{FF2B5EF4-FFF2-40B4-BE49-F238E27FC236}">
                <a16:creationId xmlns:a16="http://schemas.microsoft.com/office/drawing/2014/main" xmlns="" id="{53AB0609-07F5-4636-BE11-C38D95F040A1}"/>
              </a:ext>
            </a:extLst>
          </p:cNvPr>
          <p:cNvSpPr txBox="1"/>
          <p:nvPr/>
        </p:nvSpPr>
        <p:spPr>
          <a:xfrm>
            <a:off x="492918" y="2971800"/>
            <a:ext cx="3223959" cy="1323439"/>
          </a:xfrm>
          <a:prstGeom prst="rect">
            <a:avLst/>
          </a:prstGeom>
          <a:noFill/>
        </p:spPr>
        <p:txBody>
          <a:bodyPr wrap="none" rtlCol="0">
            <a:spAutoFit/>
          </a:bodyPr>
          <a:lstStyle/>
          <a:p>
            <a:pPr marL="285750" indent="-285750">
              <a:buFont typeface="Arial" panose="020B0604020202020204" pitchFamily="34" charset="0"/>
              <a:buChar char="•"/>
            </a:pPr>
            <a:r>
              <a:rPr lang="en-CA" sz="2000" dirty="0">
                <a:solidFill>
                  <a:schemeClr val="accent1"/>
                </a:solidFill>
              </a:rPr>
              <a:t>Tax, pension, employment </a:t>
            </a:r>
          </a:p>
          <a:p>
            <a:r>
              <a:rPr lang="en-CA" sz="2000" dirty="0">
                <a:solidFill>
                  <a:schemeClr val="accent1"/>
                </a:solidFill>
              </a:rPr>
              <a:t>   insurance</a:t>
            </a:r>
          </a:p>
          <a:p>
            <a:pPr marL="285750" indent="-285750">
              <a:buFont typeface="Arial" panose="020B0604020202020204" pitchFamily="34" charset="0"/>
              <a:buChar char="•"/>
            </a:pPr>
            <a:r>
              <a:rPr lang="en-CA" sz="2000" dirty="0">
                <a:solidFill>
                  <a:schemeClr val="accent1"/>
                </a:solidFill>
              </a:rPr>
              <a:t>Court-ordered</a:t>
            </a:r>
          </a:p>
          <a:p>
            <a:pPr marL="285750" indent="-285750">
              <a:buFont typeface="Arial" panose="020B0604020202020204" pitchFamily="34" charset="0"/>
              <a:buChar char="•"/>
            </a:pPr>
            <a:r>
              <a:rPr lang="en-CA" sz="2000" dirty="0">
                <a:solidFill>
                  <a:schemeClr val="accent1"/>
                </a:solidFill>
              </a:rPr>
              <a:t>Benefit for employee</a:t>
            </a:r>
          </a:p>
        </p:txBody>
      </p:sp>
      <p:sp>
        <p:nvSpPr>
          <p:cNvPr id="10" name="TextBox 9">
            <a:extLst>
              <a:ext uri="{FF2B5EF4-FFF2-40B4-BE49-F238E27FC236}">
                <a16:creationId xmlns:a16="http://schemas.microsoft.com/office/drawing/2014/main" xmlns="" id="{3EEEA73B-9635-494D-84F4-29E371801120}"/>
              </a:ext>
            </a:extLst>
          </p:cNvPr>
          <p:cNvSpPr txBox="1"/>
          <p:nvPr/>
        </p:nvSpPr>
        <p:spPr>
          <a:xfrm>
            <a:off x="5105400" y="3124200"/>
            <a:ext cx="3326552" cy="1323439"/>
          </a:xfrm>
          <a:prstGeom prst="rect">
            <a:avLst/>
          </a:prstGeom>
          <a:noFill/>
        </p:spPr>
        <p:txBody>
          <a:bodyPr wrap="none" rtlCol="0">
            <a:spAutoFit/>
          </a:bodyPr>
          <a:lstStyle/>
          <a:p>
            <a:pPr marL="285750" indent="-285750">
              <a:buFont typeface="Arial" panose="020B0604020202020204" pitchFamily="34" charset="0"/>
              <a:buChar char="•"/>
            </a:pPr>
            <a:r>
              <a:rPr lang="en-CA" sz="2000" dirty="0">
                <a:solidFill>
                  <a:schemeClr val="accent1"/>
                </a:solidFill>
              </a:rPr>
              <a:t>Uniform, training</a:t>
            </a:r>
          </a:p>
          <a:p>
            <a:pPr marL="285750" indent="-285750">
              <a:buFont typeface="Arial" panose="020B0604020202020204" pitchFamily="34" charset="0"/>
              <a:buChar char="•"/>
            </a:pPr>
            <a:r>
              <a:rPr lang="en-CA" sz="2000" dirty="0">
                <a:solidFill>
                  <a:schemeClr val="accent1"/>
                </a:solidFill>
              </a:rPr>
              <a:t>Losses, shortages, </a:t>
            </a:r>
            <a:r>
              <a:rPr lang="en-CA" sz="2000" dirty="0" smtClean="0">
                <a:solidFill>
                  <a:schemeClr val="accent1"/>
                </a:solidFill>
              </a:rPr>
              <a:t>damages</a:t>
            </a:r>
          </a:p>
          <a:p>
            <a:endParaRPr lang="en-CA" sz="2000" dirty="0" smtClean="0">
              <a:solidFill>
                <a:schemeClr val="accent1"/>
              </a:solidFill>
            </a:endParaRPr>
          </a:p>
          <a:p>
            <a:r>
              <a:rPr lang="en-CA" sz="2000" dirty="0" smtClean="0">
                <a:solidFill>
                  <a:schemeClr val="accent1"/>
                </a:solidFill>
              </a:rPr>
              <a:t>*require employee consent</a:t>
            </a:r>
            <a:endParaRPr lang="en-CA" sz="2000" dirty="0">
              <a:solidFill>
                <a:schemeClr val="accent1"/>
              </a:solidFill>
            </a:endParaRPr>
          </a:p>
        </p:txBody>
      </p:sp>
    </p:spTree>
    <p:extLst>
      <p:ext uri="{BB962C8B-B14F-4D97-AF65-F5344CB8AC3E}">
        <p14:creationId xmlns:p14="http://schemas.microsoft.com/office/powerpoint/2010/main" val="10283033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p:txBody>
          <a:bodyPr/>
          <a:lstStyle/>
          <a:p>
            <a:r>
              <a:rPr lang="en-CA" dirty="0"/>
              <a:t>Breaks</a:t>
            </a:r>
          </a:p>
        </p:txBody>
      </p:sp>
      <p:graphicFrame>
        <p:nvGraphicFramePr>
          <p:cNvPr id="6" name="Table 5">
            <a:extLst>
              <a:ext uri="{FF2B5EF4-FFF2-40B4-BE49-F238E27FC236}">
                <a16:creationId xmlns:a16="http://schemas.microsoft.com/office/drawing/2014/main" xmlns="" id="{E1521C3C-AA22-4C39-9B53-EA50E222F204}"/>
              </a:ext>
            </a:extLst>
          </p:cNvPr>
          <p:cNvGraphicFramePr>
            <a:graphicFrameLocks noGrp="1"/>
          </p:cNvGraphicFramePr>
          <p:nvPr>
            <p:extLst>
              <p:ext uri="{D42A27DB-BD31-4B8C-83A1-F6EECF244321}">
                <p14:modId xmlns:p14="http://schemas.microsoft.com/office/powerpoint/2010/main" val="836400948"/>
              </p:ext>
            </p:extLst>
          </p:nvPr>
        </p:nvGraphicFramePr>
        <p:xfrm>
          <a:off x="1484708" y="1447800"/>
          <a:ext cx="6096000" cy="3520440"/>
        </p:xfrm>
        <a:graphic>
          <a:graphicData uri="http://schemas.openxmlformats.org/drawingml/2006/table">
            <a:tbl>
              <a:tblPr firstRow="1" bandRow="1">
                <a:tableStyleId>{5C22544A-7EE6-4342-B048-85BDC9FD1C3A}</a:tableStyleId>
              </a:tblPr>
              <a:tblGrid>
                <a:gridCol w="2100702">
                  <a:extLst>
                    <a:ext uri="{9D8B030D-6E8A-4147-A177-3AD203B41FA5}">
                      <a16:colId xmlns:a16="http://schemas.microsoft.com/office/drawing/2014/main" xmlns="" val="3759053808"/>
                    </a:ext>
                  </a:extLst>
                </a:gridCol>
                <a:gridCol w="3995298">
                  <a:extLst>
                    <a:ext uri="{9D8B030D-6E8A-4147-A177-3AD203B41FA5}">
                      <a16:colId xmlns:a16="http://schemas.microsoft.com/office/drawing/2014/main" xmlns="" val="1921718616"/>
                    </a:ext>
                  </a:extLst>
                </a:gridCol>
              </a:tblGrid>
              <a:tr h="370840">
                <a:tc>
                  <a:txBody>
                    <a:bodyPr/>
                    <a:lstStyle/>
                    <a:p>
                      <a:pPr algn="ctr"/>
                      <a:r>
                        <a:rPr lang="en-CA" sz="2300" dirty="0"/>
                        <a:t>For every…</a:t>
                      </a:r>
                    </a:p>
                  </a:txBody>
                  <a:tcPr marL="68580" marR="68580"/>
                </a:tc>
                <a:tc>
                  <a:txBody>
                    <a:bodyPr/>
                    <a:lstStyle/>
                    <a:p>
                      <a:pPr algn="ctr"/>
                      <a:r>
                        <a:rPr lang="en-CA" sz="2300" dirty="0"/>
                        <a:t>Break / Rest</a:t>
                      </a:r>
                    </a:p>
                  </a:txBody>
                  <a:tcPr marL="68580" marR="68580"/>
                </a:tc>
                <a:extLst>
                  <a:ext uri="{0D108BD9-81ED-4DB2-BD59-A6C34878D82A}">
                    <a16:rowId xmlns:a16="http://schemas.microsoft.com/office/drawing/2014/main" xmlns="" val="3695061875"/>
                  </a:ext>
                </a:extLst>
              </a:tr>
              <a:tr h="370840">
                <a:tc>
                  <a:txBody>
                    <a:bodyPr/>
                    <a:lstStyle/>
                    <a:p>
                      <a:r>
                        <a:rPr lang="en-CA" sz="2300" dirty="0"/>
                        <a:t>5 hours worked…</a:t>
                      </a:r>
                    </a:p>
                  </a:txBody>
                  <a:tcPr marL="68580" marR="68580"/>
                </a:tc>
                <a:tc>
                  <a:txBody>
                    <a:bodyPr/>
                    <a:lstStyle/>
                    <a:p>
                      <a:r>
                        <a:rPr lang="en-CA" sz="2300" dirty="0"/>
                        <a:t>…you get an unbroken 30 minute break</a:t>
                      </a:r>
                    </a:p>
                  </a:txBody>
                  <a:tcPr marL="68580" marR="68580"/>
                </a:tc>
                <a:extLst>
                  <a:ext uri="{0D108BD9-81ED-4DB2-BD59-A6C34878D82A}">
                    <a16:rowId xmlns:a16="http://schemas.microsoft.com/office/drawing/2014/main" xmlns="" val="3504156379"/>
                  </a:ext>
                </a:extLst>
              </a:tr>
              <a:tr h="370840">
                <a:tc>
                  <a:txBody>
                    <a:bodyPr/>
                    <a:lstStyle/>
                    <a:p>
                      <a:r>
                        <a:rPr lang="en-CA" sz="2300" dirty="0"/>
                        <a:t>12 hours worked…</a:t>
                      </a:r>
                    </a:p>
                  </a:txBody>
                  <a:tcPr marL="68580" marR="68580"/>
                </a:tc>
                <a:tc>
                  <a:txBody>
                    <a:bodyPr/>
                    <a:lstStyle/>
                    <a:p>
                      <a:r>
                        <a:rPr lang="en-CA" sz="2300" dirty="0"/>
                        <a:t>…two 30 minute breaks, one that may be divided into multiple breaks</a:t>
                      </a:r>
                    </a:p>
                  </a:txBody>
                  <a:tcPr marL="68580" marR="68580"/>
                </a:tc>
                <a:extLst>
                  <a:ext uri="{0D108BD9-81ED-4DB2-BD59-A6C34878D82A}">
                    <a16:rowId xmlns:a16="http://schemas.microsoft.com/office/drawing/2014/main" xmlns="" val="2649645475"/>
                  </a:ext>
                </a:extLst>
              </a:tr>
              <a:tr h="370840">
                <a:tc>
                  <a:txBody>
                    <a:bodyPr/>
                    <a:lstStyle/>
                    <a:p>
                      <a:r>
                        <a:rPr lang="en-CA" sz="2300" dirty="0"/>
                        <a:t>7 days…</a:t>
                      </a:r>
                    </a:p>
                  </a:txBody>
                  <a:tcPr marL="68580" marR="68580"/>
                </a:tc>
                <a:tc>
                  <a:txBody>
                    <a:bodyPr/>
                    <a:lstStyle/>
                    <a:p>
                      <a:r>
                        <a:rPr lang="en-CA" sz="2300" dirty="0"/>
                        <a:t>…you must be given at least 24 consecutive hours off (unless emergency)</a:t>
                      </a:r>
                    </a:p>
                  </a:txBody>
                  <a:tcPr marL="68580" marR="68580"/>
                </a:tc>
                <a:extLst>
                  <a:ext uri="{0D108BD9-81ED-4DB2-BD59-A6C34878D82A}">
                    <a16:rowId xmlns:a16="http://schemas.microsoft.com/office/drawing/2014/main" xmlns="" val="3187571888"/>
                  </a:ext>
                </a:extLst>
              </a:tr>
            </a:tbl>
          </a:graphicData>
        </a:graphic>
      </p:graphicFrame>
      <p:sp>
        <p:nvSpPr>
          <p:cNvPr id="7" name="Rectangle 6">
            <a:extLst>
              <a:ext uri="{FF2B5EF4-FFF2-40B4-BE49-F238E27FC236}">
                <a16:creationId xmlns:a16="http://schemas.microsoft.com/office/drawing/2014/main" xmlns="" id="{D26445E1-540D-402A-AB88-AF142BC308C5}"/>
              </a:ext>
            </a:extLst>
          </p:cNvPr>
          <p:cNvSpPr/>
          <p:nvPr/>
        </p:nvSpPr>
        <p:spPr>
          <a:xfrm>
            <a:off x="1461314" y="4892388"/>
            <a:ext cx="6221374" cy="830997"/>
          </a:xfrm>
          <a:prstGeom prst="rect">
            <a:avLst/>
          </a:prstGeom>
          <a:noFill/>
        </p:spPr>
        <p:txBody>
          <a:bodyPr wrap="none" lIns="91440" tIns="45720" rIns="91440" bIns="45720">
            <a:spAutoFit/>
          </a:bodyPr>
          <a:lstStyle/>
          <a:p>
            <a:pPr algn="ctr"/>
            <a:r>
              <a:rPr lang="en-US" sz="1600" dirty="0">
                <a:ln w="0"/>
                <a:solidFill>
                  <a:schemeClr val="accent1"/>
                </a:solidFill>
                <a:effectLst>
                  <a:outerShdw blurRad="38100" dist="25400" dir="5400000" algn="ctr" rotWithShape="0">
                    <a:srgbClr val="6E747A">
                      <a:alpha val="43000"/>
                    </a:srgbClr>
                  </a:outerShdw>
                </a:effectLst>
              </a:rPr>
              <a:t>*Your employer must pay you for the break if they expect you to stay on </a:t>
            </a:r>
          </a:p>
          <a:p>
            <a:pPr algn="ctr"/>
            <a:r>
              <a:rPr lang="en-US" sz="1600" dirty="0">
                <a:ln w="0"/>
                <a:solidFill>
                  <a:schemeClr val="accent1"/>
                </a:solidFill>
                <a:effectLst>
                  <a:outerShdw blurRad="38100" dist="25400" dir="5400000" algn="ctr" rotWithShape="0">
                    <a:srgbClr val="6E747A">
                      <a:alpha val="43000"/>
                    </a:srgbClr>
                  </a:outerShdw>
                </a:effectLst>
              </a:rPr>
              <a:t>site and return to work if necessary</a:t>
            </a:r>
          </a:p>
          <a:p>
            <a:pPr algn="ctr"/>
            <a:r>
              <a:rPr lang="en-US" sz="1600" b="0" cap="none" spc="0" dirty="0">
                <a:ln w="0"/>
                <a:solidFill>
                  <a:schemeClr val="accent1"/>
                </a:solidFill>
                <a:effectLst>
                  <a:outerShdw blurRad="38100" dist="25400" dir="5400000" algn="ctr" rotWithShape="0">
                    <a:srgbClr val="6E747A">
                      <a:alpha val="43000"/>
                    </a:srgbClr>
                  </a:outerShdw>
                </a:effectLst>
              </a:rPr>
              <a:t>(but </a:t>
            </a:r>
            <a:r>
              <a:rPr lang="en-US" sz="1600" dirty="0">
                <a:ln w="0"/>
                <a:solidFill>
                  <a:schemeClr val="accent1"/>
                </a:solidFill>
                <a:effectLst>
                  <a:outerShdw blurRad="38100" dist="25400" dir="5400000" algn="ctr" rotWithShape="0">
                    <a:srgbClr val="6E747A">
                      <a:alpha val="43000"/>
                    </a:srgbClr>
                  </a:outerShdw>
                </a:effectLst>
              </a:rPr>
              <a:t>otherwise, they do not need to pay you for the break)</a:t>
            </a:r>
            <a:endParaRPr lang="en-US" sz="16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2067670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2ECE4F-53A3-45DA-9C99-6BEEC9C73FB3}"/>
              </a:ext>
            </a:extLst>
          </p:cNvPr>
          <p:cNvSpPr>
            <a:spLocks noGrp="1"/>
          </p:cNvSpPr>
          <p:nvPr>
            <p:ph type="title"/>
          </p:nvPr>
        </p:nvSpPr>
        <p:spPr/>
        <p:txBody>
          <a:bodyPr/>
          <a:lstStyle/>
          <a:p>
            <a:r>
              <a:rPr lang="en-CA"/>
              <a:t>Topics</a:t>
            </a:r>
            <a:endParaRPr lang="en-CA" dirty="0"/>
          </a:p>
        </p:txBody>
      </p:sp>
      <p:sp>
        <p:nvSpPr>
          <p:cNvPr id="3" name="Content Placeholder 2">
            <a:extLst>
              <a:ext uri="{FF2B5EF4-FFF2-40B4-BE49-F238E27FC236}">
                <a16:creationId xmlns:a16="http://schemas.microsoft.com/office/drawing/2014/main" xmlns="" id="{487FEDCD-D3CE-472B-94C8-9ECF4D3ADFDD}"/>
              </a:ext>
            </a:extLst>
          </p:cNvPr>
          <p:cNvSpPr>
            <a:spLocks noGrp="1"/>
          </p:cNvSpPr>
          <p:nvPr>
            <p:ph idx="1"/>
          </p:nvPr>
        </p:nvSpPr>
        <p:spPr>
          <a:xfrm>
            <a:off x="507492" y="2011680"/>
            <a:ext cx="8065294" cy="4008120"/>
          </a:xfrm>
        </p:spPr>
        <p:txBody>
          <a:bodyPr numCol="2">
            <a:noAutofit/>
          </a:bodyPr>
          <a:lstStyle/>
          <a:p>
            <a:pPr marL="457200" indent="-457200">
              <a:buFont typeface="+mj-lt"/>
              <a:buAutoNum type="arabicPeriod"/>
            </a:pPr>
            <a:r>
              <a:rPr lang="en-CA" sz="2600" dirty="0">
                <a:solidFill>
                  <a:schemeClr val="accent1">
                    <a:lumMod val="75000"/>
                  </a:schemeClr>
                </a:solidFill>
              </a:rPr>
              <a:t>Who is NOT an “employee”?</a:t>
            </a:r>
          </a:p>
          <a:p>
            <a:pPr marL="457200" indent="-457200">
              <a:buFont typeface="+mj-lt"/>
              <a:buAutoNum type="arabicPeriod"/>
            </a:pPr>
            <a:r>
              <a:rPr lang="en-CA" sz="2600" dirty="0">
                <a:solidFill>
                  <a:schemeClr val="accent1">
                    <a:lumMod val="75000"/>
                  </a:schemeClr>
                </a:solidFill>
              </a:rPr>
              <a:t>Sources of Law</a:t>
            </a:r>
          </a:p>
          <a:p>
            <a:pPr marL="457200" indent="-457200">
              <a:buFont typeface="+mj-lt"/>
              <a:buAutoNum type="arabicPeriod"/>
            </a:pPr>
            <a:r>
              <a:rPr lang="en-CA" sz="2600" dirty="0">
                <a:solidFill>
                  <a:schemeClr val="accent1">
                    <a:lumMod val="75000"/>
                  </a:schemeClr>
                </a:solidFill>
              </a:rPr>
              <a:t>Wages</a:t>
            </a:r>
          </a:p>
          <a:p>
            <a:pPr marL="457200" indent="-457200">
              <a:buFont typeface="+mj-lt"/>
              <a:buAutoNum type="arabicPeriod"/>
            </a:pPr>
            <a:r>
              <a:rPr lang="en-CA" sz="2600" dirty="0">
                <a:solidFill>
                  <a:schemeClr val="accent1">
                    <a:lumMod val="75000"/>
                  </a:schemeClr>
                </a:solidFill>
              </a:rPr>
              <a:t>Breaks</a:t>
            </a:r>
          </a:p>
          <a:p>
            <a:pPr marL="457200" indent="-457200">
              <a:buFont typeface="+mj-lt"/>
              <a:buAutoNum type="arabicPeriod"/>
            </a:pPr>
            <a:r>
              <a:rPr lang="en-CA" sz="2600" dirty="0">
                <a:solidFill>
                  <a:schemeClr val="accent1">
                    <a:lumMod val="75000"/>
                  </a:schemeClr>
                </a:solidFill>
              </a:rPr>
              <a:t>Vacation</a:t>
            </a:r>
          </a:p>
          <a:p>
            <a:pPr marL="457200" indent="-457200">
              <a:buFont typeface="+mj-lt"/>
              <a:buAutoNum type="arabicPeriod"/>
            </a:pPr>
            <a:r>
              <a:rPr lang="en-CA" sz="2600" dirty="0">
                <a:solidFill>
                  <a:schemeClr val="accent1">
                    <a:lumMod val="75000"/>
                  </a:schemeClr>
                </a:solidFill>
              </a:rPr>
              <a:t>Holidays</a:t>
            </a:r>
          </a:p>
          <a:p>
            <a:pPr marL="457200" indent="-457200">
              <a:buFont typeface="+mj-lt"/>
              <a:buAutoNum type="arabicPeriod"/>
            </a:pPr>
            <a:r>
              <a:rPr lang="en-CA" sz="2600" dirty="0">
                <a:solidFill>
                  <a:schemeClr val="accent1">
                    <a:lumMod val="75000"/>
                  </a:schemeClr>
                </a:solidFill>
              </a:rPr>
              <a:t>Children</a:t>
            </a:r>
          </a:p>
          <a:p>
            <a:pPr marL="457200" indent="-457200">
              <a:buFont typeface="+mj-lt"/>
              <a:buAutoNum type="arabicPeriod"/>
            </a:pPr>
            <a:r>
              <a:rPr lang="en-CA" sz="2600" dirty="0">
                <a:solidFill>
                  <a:schemeClr val="accent1">
                    <a:lumMod val="75000"/>
                  </a:schemeClr>
                </a:solidFill>
              </a:rPr>
              <a:t>Leaves of Absence</a:t>
            </a:r>
          </a:p>
          <a:p>
            <a:pPr marL="457200" indent="-457200">
              <a:buFont typeface="+mj-lt"/>
              <a:buAutoNum type="arabicPeriod"/>
            </a:pPr>
            <a:r>
              <a:rPr lang="en-CA" sz="2600" dirty="0">
                <a:solidFill>
                  <a:schemeClr val="accent1">
                    <a:lumMod val="75000"/>
                  </a:schemeClr>
                </a:solidFill>
              </a:rPr>
              <a:t>Discrimination</a:t>
            </a:r>
          </a:p>
          <a:p>
            <a:pPr marL="457200" indent="-457200">
              <a:buFont typeface="+mj-lt"/>
              <a:buAutoNum type="arabicPeriod"/>
            </a:pPr>
            <a:r>
              <a:rPr lang="en-CA" sz="2600" dirty="0">
                <a:solidFill>
                  <a:schemeClr val="accent1">
                    <a:lumMod val="75000"/>
                  </a:schemeClr>
                </a:solidFill>
              </a:rPr>
              <a:t>Sexual Harassment</a:t>
            </a:r>
          </a:p>
          <a:p>
            <a:pPr marL="457200" indent="-457200">
              <a:buFont typeface="+mj-lt"/>
              <a:buAutoNum type="arabicPeriod"/>
            </a:pPr>
            <a:r>
              <a:rPr lang="en-CA" sz="2600" dirty="0">
                <a:solidFill>
                  <a:schemeClr val="accent1">
                    <a:lumMod val="75000"/>
                  </a:schemeClr>
                </a:solidFill>
              </a:rPr>
              <a:t>Social Media</a:t>
            </a:r>
          </a:p>
          <a:p>
            <a:pPr marL="457200" indent="-457200">
              <a:buFont typeface="+mj-lt"/>
              <a:buAutoNum type="arabicPeriod"/>
            </a:pPr>
            <a:r>
              <a:rPr lang="en-CA" sz="2600" dirty="0">
                <a:solidFill>
                  <a:schemeClr val="accent1">
                    <a:lumMod val="75000"/>
                  </a:schemeClr>
                </a:solidFill>
              </a:rPr>
              <a:t>Ending Employment</a:t>
            </a:r>
          </a:p>
          <a:p>
            <a:pPr marL="457200" indent="-457200">
              <a:buFont typeface="+mj-lt"/>
              <a:buAutoNum type="arabicPeriod"/>
            </a:pPr>
            <a:r>
              <a:rPr lang="en-CA" sz="2600" dirty="0">
                <a:solidFill>
                  <a:schemeClr val="accent1">
                    <a:lumMod val="75000"/>
                  </a:schemeClr>
                </a:solidFill>
              </a:rPr>
              <a:t>Employment Insurance</a:t>
            </a:r>
          </a:p>
          <a:p>
            <a:pPr marL="457200" indent="-457200">
              <a:buFont typeface="+mj-lt"/>
              <a:buAutoNum type="arabicPeriod"/>
            </a:pPr>
            <a:r>
              <a:rPr lang="en-CA" sz="2600" dirty="0">
                <a:solidFill>
                  <a:schemeClr val="accent1">
                    <a:lumMod val="75000"/>
                  </a:schemeClr>
                </a:solidFill>
              </a:rPr>
              <a:t>When you have a problem…</a:t>
            </a:r>
          </a:p>
          <a:p>
            <a:pPr marL="457200" indent="-457200">
              <a:buFont typeface="+mj-lt"/>
              <a:buAutoNum type="arabicPeriod"/>
            </a:pPr>
            <a:endParaRPr lang="en-CA" sz="2600" dirty="0">
              <a:solidFill>
                <a:schemeClr val="accent1">
                  <a:lumMod val="75000"/>
                </a:schemeClr>
              </a:solidFill>
            </a:endParaRPr>
          </a:p>
        </p:txBody>
      </p:sp>
    </p:spTree>
    <p:extLst>
      <p:ext uri="{BB962C8B-B14F-4D97-AF65-F5344CB8AC3E}">
        <p14:creationId xmlns:p14="http://schemas.microsoft.com/office/powerpoint/2010/main" val="692565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Vacation</a:t>
            </a:r>
          </a:p>
        </p:txBody>
      </p:sp>
      <p:graphicFrame>
        <p:nvGraphicFramePr>
          <p:cNvPr id="3" name="Table 2">
            <a:extLst>
              <a:ext uri="{FF2B5EF4-FFF2-40B4-BE49-F238E27FC236}">
                <a16:creationId xmlns:a16="http://schemas.microsoft.com/office/drawing/2014/main" xmlns="" id="{38AC0CA8-3C7C-4E82-8CCD-2EDC8F70F71E}"/>
              </a:ext>
            </a:extLst>
          </p:cNvPr>
          <p:cNvGraphicFramePr>
            <a:graphicFrameLocks noGrp="1"/>
          </p:cNvGraphicFramePr>
          <p:nvPr>
            <p:extLst>
              <p:ext uri="{D42A27DB-BD31-4B8C-83A1-F6EECF244321}">
                <p14:modId xmlns:p14="http://schemas.microsoft.com/office/powerpoint/2010/main" val="3103388364"/>
              </p:ext>
            </p:extLst>
          </p:nvPr>
        </p:nvGraphicFramePr>
        <p:xfrm>
          <a:off x="1484708" y="2027404"/>
          <a:ext cx="6096000" cy="1401597"/>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xmlns="" val="227899799"/>
                    </a:ext>
                  </a:extLst>
                </a:gridCol>
                <a:gridCol w="3048000">
                  <a:extLst>
                    <a:ext uri="{9D8B030D-6E8A-4147-A177-3AD203B41FA5}">
                      <a16:colId xmlns:a16="http://schemas.microsoft.com/office/drawing/2014/main" xmlns="" val="2726142171"/>
                    </a:ext>
                  </a:extLst>
                </a:gridCol>
              </a:tblGrid>
              <a:tr h="467199">
                <a:tc>
                  <a:txBody>
                    <a:bodyPr/>
                    <a:lstStyle/>
                    <a:p>
                      <a:pPr algn="ctr"/>
                      <a:r>
                        <a:rPr lang="en-CA" sz="2300" dirty="0"/>
                        <a:t>Employed for 1 year</a:t>
                      </a:r>
                    </a:p>
                  </a:txBody>
                  <a:tcPr marL="68580" marR="68580"/>
                </a:tc>
                <a:tc>
                  <a:txBody>
                    <a:bodyPr/>
                    <a:lstStyle/>
                    <a:p>
                      <a:pPr algn="ctr"/>
                      <a:r>
                        <a:rPr lang="en-CA" sz="2300" dirty="0"/>
                        <a:t>Employed for 8+ years</a:t>
                      </a:r>
                    </a:p>
                  </a:txBody>
                  <a:tcPr marL="68580" marR="68580"/>
                </a:tc>
                <a:extLst>
                  <a:ext uri="{0D108BD9-81ED-4DB2-BD59-A6C34878D82A}">
                    <a16:rowId xmlns:a16="http://schemas.microsoft.com/office/drawing/2014/main" xmlns="" val="3954974722"/>
                  </a:ext>
                </a:extLst>
              </a:tr>
              <a:tr h="467199">
                <a:tc>
                  <a:txBody>
                    <a:bodyPr/>
                    <a:lstStyle/>
                    <a:p>
                      <a:pPr marL="285750" indent="-285750">
                        <a:buFont typeface="Arial" panose="020B0604020202020204" pitchFamily="34" charset="0"/>
                        <a:buChar char="•"/>
                      </a:pPr>
                      <a:r>
                        <a:rPr lang="en-CA" sz="2300" dirty="0"/>
                        <a:t>2 weeks (unbroken)</a:t>
                      </a:r>
                    </a:p>
                  </a:txBody>
                  <a:tcPr marL="68580" marR="68580"/>
                </a:tc>
                <a:tc>
                  <a:txBody>
                    <a:bodyPr/>
                    <a:lstStyle/>
                    <a:p>
                      <a:pPr marL="285750" indent="-285750">
                        <a:buFont typeface="Arial" panose="020B0604020202020204" pitchFamily="34" charset="0"/>
                        <a:buChar char="•"/>
                      </a:pPr>
                      <a:r>
                        <a:rPr lang="en-CA" sz="2300" dirty="0"/>
                        <a:t>3 weeks (unbroken)</a:t>
                      </a:r>
                    </a:p>
                  </a:txBody>
                  <a:tcPr marL="68580" marR="68580"/>
                </a:tc>
                <a:extLst>
                  <a:ext uri="{0D108BD9-81ED-4DB2-BD59-A6C34878D82A}">
                    <a16:rowId xmlns:a16="http://schemas.microsoft.com/office/drawing/2014/main" xmlns="" val="1616396504"/>
                  </a:ext>
                </a:extLst>
              </a:tr>
              <a:tr h="467199">
                <a:tc>
                  <a:txBody>
                    <a:bodyPr/>
                    <a:lstStyle/>
                    <a:p>
                      <a:pPr marL="285750" indent="-285750">
                        <a:buFont typeface="Arial" panose="020B0604020202020204" pitchFamily="34" charset="0"/>
                        <a:buChar char="•"/>
                      </a:pPr>
                      <a:r>
                        <a:rPr lang="en-CA" sz="2300" dirty="0"/>
                        <a:t>4% of wages of year</a:t>
                      </a:r>
                    </a:p>
                  </a:txBody>
                  <a:tcPr marL="68580" marR="68580"/>
                </a:tc>
                <a:tc>
                  <a:txBody>
                    <a:bodyPr/>
                    <a:lstStyle/>
                    <a:p>
                      <a:pPr marL="285750" indent="-285750">
                        <a:buFont typeface="Arial" panose="020B0604020202020204" pitchFamily="34" charset="0"/>
                        <a:buChar char="•"/>
                      </a:pPr>
                      <a:r>
                        <a:rPr lang="en-CA" sz="2300" dirty="0"/>
                        <a:t>6% of wages of year</a:t>
                      </a:r>
                    </a:p>
                  </a:txBody>
                  <a:tcPr marL="68580" marR="68580"/>
                </a:tc>
                <a:extLst>
                  <a:ext uri="{0D108BD9-81ED-4DB2-BD59-A6C34878D82A}">
                    <a16:rowId xmlns:a16="http://schemas.microsoft.com/office/drawing/2014/main" xmlns="" val="3014542991"/>
                  </a:ext>
                </a:extLst>
              </a:tr>
            </a:tbl>
          </a:graphicData>
        </a:graphic>
      </p:graphicFrame>
      <p:sp>
        <p:nvSpPr>
          <p:cNvPr id="7" name="Rectangle 6">
            <a:extLst>
              <a:ext uri="{FF2B5EF4-FFF2-40B4-BE49-F238E27FC236}">
                <a16:creationId xmlns:a16="http://schemas.microsoft.com/office/drawing/2014/main" xmlns="" id="{44FFD42F-4DCB-4DB7-AADB-447AA6A88EE6}"/>
              </a:ext>
            </a:extLst>
          </p:cNvPr>
          <p:cNvSpPr/>
          <p:nvPr/>
        </p:nvSpPr>
        <p:spPr>
          <a:xfrm>
            <a:off x="733326" y="3686675"/>
            <a:ext cx="2735206"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Full Time</a:t>
            </a:r>
          </a:p>
        </p:txBody>
      </p:sp>
      <p:sp>
        <p:nvSpPr>
          <p:cNvPr id="8" name="Rectangle 7">
            <a:extLst>
              <a:ext uri="{FF2B5EF4-FFF2-40B4-BE49-F238E27FC236}">
                <a16:creationId xmlns:a16="http://schemas.microsoft.com/office/drawing/2014/main" xmlns="" id="{D174FC8A-4E67-40C6-A062-400E799ACD88}"/>
              </a:ext>
            </a:extLst>
          </p:cNvPr>
          <p:cNvSpPr/>
          <p:nvPr/>
        </p:nvSpPr>
        <p:spPr>
          <a:xfrm>
            <a:off x="706250" y="4867680"/>
            <a:ext cx="2898187"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Part Time</a:t>
            </a:r>
          </a:p>
        </p:txBody>
      </p:sp>
      <p:sp>
        <p:nvSpPr>
          <p:cNvPr id="13" name="Arrow: Right 12">
            <a:extLst>
              <a:ext uri="{FF2B5EF4-FFF2-40B4-BE49-F238E27FC236}">
                <a16:creationId xmlns:a16="http://schemas.microsoft.com/office/drawing/2014/main" xmlns="" id="{79B9823A-7007-4F04-939D-A39FC4FAEAE3}"/>
              </a:ext>
            </a:extLst>
          </p:cNvPr>
          <p:cNvSpPr/>
          <p:nvPr/>
        </p:nvSpPr>
        <p:spPr>
          <a:xfrm>
            <a:off x="3471863" y="4021698"/>
            <a:ext cx="1543050" cy="2532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Arrow: Right 13">
            <a:extLst>
              <a:ext uri="{FF2B5EF4-FFF2-40B4-BE49-F238E27FC236}">
                <a16:creationId xmlns:a16="http://schemas.microsoft.com/office/drawing/2014/main" xmlns="" id="{0E3A30D6-4EFF-472D-993D-DE32A2695F9D}"/>
              </a:ext>
            </a:extLst>
          </p:cNvPr>
          <p:cNvSpPr/>
          <p:nvPr/>
        </p:nvSpPr>
        <p:spPr>
          <a:xfrm>
            <a:off x="3471863" y="5271216"/>
            <a:ext cx="1543050" cy="2532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xmlns="" id="{190A37C7-F535-4A57-8F3A-723639C9133B}"/>
              </a:ext>
            </a:extLst>
          </p:cNvPr>
          <p:cNvSpPr txBox="1"/>
          <p:nvPr/>
        </p:nvSpPr>
        <p:spPr>
          <a:xfrm>
            <a:off x="5372828" y="3912228"/>
            <a:ext cx="3367973" cy="477054"/>
          </a:xfrm>
          <a:prstGeom prst="rect">
            <a:avLst/>
          </a:prstGeom>
          <a:noFill/>
        </p:spPr>
        <p:txBody>
          <a:bodyPr wrap="none" rtlCol="0">
            <a:spAutoFit/>
          </a:bodyPr>
          <a:lstStyle/>
          <a:p>
            <a:r>
              <a:rPr lang="en-CA" sz="2500" dirty="0"/>
              <a:t>Must take their vacation</a:t>
            </a:r>
          </a:p>
        </p:txBody>
      </p:sp>
      <p:sp>
        <p:nvSpPr>
          <p:cNvPr id="16" name="TextBox 15">
            <a:extLst>
              <a:ext uri="{FF2B5EF4-FFF2-40B4-BE49-F238E27FC236}">
                <a16:creationId xmlns:a16="http://schemas.microsoft.com/office/drawing/2014/main" xmlns="" id="{943FDCEE-0DD6-4C6E-A06E-76FF8900585D}"/>
              </a:ext>
            </a:extLst>
          </p:cNvPr>
          <p:cNvSpPr txBox="1"/>
          <p:nvPr/>
        </p:nvSpPr>
        <p:spPr>
          <a:xfrm>
            <a:off x="4991473" y="5093613"/>
            <a:ext cx="3057861" cy="861774"/>
          </a:xfrm>
          <a:prstGeom prst="rect">
            <a:avLst/>
          </a:prstGeom>
          <a:noFill/>
        </p:spPr>
        <p:txBody>
          <a:bodyPr wrap="none" rtlCol="0">
            <a:spAutoFit/>
          </a:bodyPr>
          <a:lstStyle/>
          <a:p>
            <a:pPr algn="ctr"/>
            <a:r>
              <a:rPr lang="en-CA" sz="2500" dirty="0"/>
              <a:t>May waive vacation &amp; </a:t>
            </a:r>
          </a:p>
          <a:p>
            <a:pPr algn="ctr"/>
            <a:r>
              <a:rPr lang="en-CA" sz="2500" dirty="0"/>
              <a:t>save vacation pay</a:t>
            </a:r>
          </a:p>
        </p:txBody>
      </p:sp>
    </p:spTree>
    <p:extLst>
      <p:ext uri="{BB962C8B-B14F-4D97-AF65-F5344CB8AC3E}">
        <p14:creationId xmlns:p14="http://schemas.microsoft.com/office/powerpoint/2010/main" val="1268318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152400"/>
            <a:ext cx="8079581" cy="1658198"/>
          </a:xfrm>
        </p:spPr>
        <p:txBody>
          <a:bodyPr/>
          <a:lstStyle/>
          <a:p>
            <a:r>
              <a:rPr lang="en-CA" dirty="0"/>
              <a:t>Holidays</a:t>
            </a:r>
          </a:p>
        </p:txBody>
      </p:sp>
      <p:sp>
        <p:nvSpPr>
          <p:cNvPr id="5" name="Rectangle 4">
            <a:extLst>
              <a:ext uri="{FF2B5EF4-FFF2-40B4-BE49-F238E27FC236}">
                <a16:creationId xmlns:a16="http://schemas.microsoft.com/office/drawing/2014/main" xmlns="" id="{1330296E-0302-492E-BB23-0282FA1B0B36}"/>
              </a:ext>
            </a:extLst>
          </p:cNvPr>
          <p:cNvSpPr/>
          <p:nvPr/>
        </p:nvSpPr>
        <p:spPr>
          <a:xfrm>
            <a:off x="1413736" y="1676400"/>
            <a:ext cx="6316528" cy="400110"/>
          </a:xfrm>
          <a:prstGeom prst="rect">
            <a:avLst/>
          </a:prstGeom>
          <a:noFill/>
        </p:spPr>
        <p:txBody>
          <a:bodyPr wrap="none" lIns="91440" tIns="45720" rIns="91440" bIns="45720">
            <a:spAutoFit/>
          </a:bodyPr>
          <a:lstStyle/>
          <a:p>
            <a:pPr algn="ctr"/>
            <a:r>
              <a:rPr lang="en-US" sz="2000" b="0" cap="none" spc="0" dirty="0" smtClean="0">
                <a:ln w="0"/>
                <a:solidFill>
                  <a:schemeClr val="accent1"/>
                </a:solidFill>
                <a:effectLst>
                  <a:outerShdw blurRad="38100" dist="25400" dir="5400000" algn="ctr" rotWithShape="0">
                    <a:srgbClr val="6E747A">
                      <a:alpha val="43000"/>
                    </a:srgbClr>
                  </a:outerShdw>
                </a:effectLst>
              </a:rPr>
              <a:t>Uniform </a:t>
            </a:r>
            <a:r>
              <a:rPr lang="en-US" sz="2000" b="0" cap="none" spc="0" dirty="0">
                <a:ln w="0"/>
                <a:solidFill>
                  <a:schemeClr val="accent1"/>
                </a:solidFill>
                <a:effectLst>
                  <a:outerShdw blurRad="38100" dist="25400" dir="5400000" algn="ctr" rotWithShape="0">
                    <a:srgbClr val="6E747A">
                      <a:alpha val="43000"/>
                    </a:srgbClr>
                  </a:outerShdw>
                </a:effectLst>
              </a:rPr>
              <a:t>Closing </a:t>
            </a:r>
            <a:r>
              <a:rPr lang="en-US" sz="2000" b="0" cap="none" spc="0" dirty="0" smtClean="0">
                <a:ln w="0"/>
                <a:solidFill>
                  <a:schemeClr val="accent1"/>
                </a:solidFill>
                <a:effectLst>
                  <a:outerShdw blurRad="38100" dist="25400" dir="5400000" algn="ctr" rotWithShape="0">
                    <a:srgbClr val="6E747A">
                      <a:alpha val="43000"/>
                    </a:srgbClr>
                  </a:outerShdw>
                </a:effectLst>
              </a:rPr>
              <a:t>Day </a:t>
            </a:r>
            <a:r>
              <a:rPr lang="en-US" sz="2000" b="0" cap="none" spc="0" dirty="0">
                <a:ln w="0"/>
                <a:solidFill>
                  <a:schemeClr val="accent1"/>
                </a:solidFill>
                <a:effectLst>
                  <a:outerShdw blurRad="38100" dist="25400" dir="5400000" algn="ctr" rotWithShape="0">
                    <a:srgbClr val="6E747A">
                      <a:alpha val="43000"/>
                    </a:srgbClr>
                  </a:outerShdw>
                </a:effectLst>
              </a:rPr>
              <a:t>– (most) businesses may not operate</a:t>
            </a:r>
          </a:p>
        </p:txBody>
      </p:sp>
      <p:graphicFrame>
        <p:nvGraphicFramePr>
          <p:cNvPr id="9" name="Table 8">
            <a:extLst>
              <a:ext uri="{FF2B5EF4-FFF2-40B4-BE49-F238E27FC236}">
                <a16:creationId xmlns:a16="http://schemas.microsoft.com/office/drawing/2014/main" xmlns="" id="{3796B16C-B4D1-4475-B853-272FACCA78B8}"/>
              </a:ext>
            </a:extLst>
          </p:cNvPr>
          <p:cNvGraphicFramePr>
            <a:graphicFrameLocks noGrp="1"/>
          </p:cNvGraphicFramePr>
          <p:nvPr>
            <p:extLst>
              <p:ext uri="{D42A27DB-BD31-4B8C-83A1-F6EECF244321}">
                <p14:modId xmlns:p14="http://schemas.microsoft.com/office/powerpoint/2010/main" val="224116785"/>
              </p:ext>
            </p:extLst>
          </p:nvPr>
        </p:nvGraphicFramePr>
        <p:xfrm>
          <a:off x="760809" y="2362200"/>
          <a:ext cx="7627859" cy="3373120"/>
        </p:xfrm>
        <a:graphic>
          <a:graphicData uri="http://schemas.openxmlformats.org/drawingml/2006/table">
            <a:tbl>
              <a:tblPr firstRow="1" bandRow="1">
                <a:tableStyleId>{5C22544A-7EE6-4342-B048-85BDC9FD1C3A}</a:tableStyleId>
              </a:tblPr>
              <a:tblGrid>
                <a:gridCol w="1885950">
                  <a:extLst>
                    <a:ext uri="{9D8B030D-6E8A-4147-A177-3AD203B41FA5}">
                      <a16:colId xmlns:a16="http://schemas.microsoft.com/office/drawing/2014/main" xmlns="" val="1649688304"/>
                    </a:ext>
                  </a:extLst>
                </a:gridCol>
                <a:gridCol w="1885950">
                  <a:extLst>
                    <a:ext uri="{9D8B030D-6E8A-4147-A177-3AD203B41FA5}">
                      <a16:colId xmlns:a16="http://schemas.microsoft.com/office/drawing/2014/main" xmlns="" val="1254409944"/>
                    </a:ext>
                  </a:extLst>
                </a:gridCol>
                <a:gridCol w="1882379">
                  <a:extLst>
                    <a:ext uri="{9D8B030D-6E8A-4147-A177-3AD203B41FA5}">
                      <a16:colId xmlns:a16="http://schemas.microsoft.com/office/drawing/2014/main" xmlns="" val="2291468119"/>
                    </a:ext>
                  </a:extLst>
                </a:gridCol>
                <a:gridCol w="1973580">
                  <a:extLst>
                    <a:ext uri="{9D8B030D-6E8A-4147-A177-3AD203B41FA5}">
                      <a16:colId xmlns:a16="http://schemas.microsoft.com/office/drawing/2014/main" xmlns="" val="614490974"/>
                    </a:ext>
                  </a:extLst>
                </a:gridCol>
              </a:tblGrid>
              <a:tr h="370840">
                <a:tc>
                  <a:txBody>
                    <a:bodyPr/>
                    <a:lstStyle/>
                    <a:p>
                      <a:pPr algn="ctr"/>
                      <a:r>
                        <a:rPr lang="en-CA" sz="2300" b="1" dirty="0"/>
                        <a:t>Holiday</a:t>
                      </a:r>
                    </a:p>
                  </a:txBody>
                  <a:tcPr marL="68580" marR="68580"/>
                </a:tc>
                <a:tc>
                  <a:txBody>
                    <a:bodyPr/>
                    <a:lstStyle/>
                    <a:p>
                      <a:pPr algn="ctr"/>
                      <a:r>
                        <a:rPr lang="en-CA" sz="2300" dirty="0"/>
                        <a:t>Date</a:t>
                      </a:r>
                    </a:p>
                  </a:txBody>
                  <a:tcPr marL="68580" marR="68580"/>
                </a:tc>
                <a:tc>
                  <a:txBody>
                    <a:bodyPr/>
                    <a:lstStyle/>
                    <a:p>
                      <a:pPr algn="ctr"/>
                      <a:r>
                        <a:rPr lang="en-CA" sz="2300" b="1" dirty="0"/>
                        <a:t>Holiday</a:t>
                      </a:r>
                    </a:p>
                  </a:txBody>
                  <a:tcPr marL="68580" marR="68580"/>
                </a:tc>
                <a:tc>
                  <a:txBody>
                    <a:bodyPr/>
                    <a:lstStyle/>
                    <a:p>
                      <a:pPr algn="ctr"/>
                      <a:r>
                        <a:rPr lang="en-CA" sz="2300" dirty="0"/>
                        <a:t>Date</a:t>
                      </a:r>
                    </a:p>
                  </a:txBody>
                  <a:tcPr marL="68580" marR="68580"/>
                </a:tc>
                <a:extLst>
                  <a:ext uri="{0D108BD9-81ED-4DB2-BD59-A6C34878D82A}">
                    <a16:rowId xmlns:a16="http://schemas.microsoft.com/office/drawing/2014/main" xmlns="" val="1176570370"/>
                  </a:ext>
                </a:extLst>
              </a:tr>
              <a:tr h="370840">
                <a:tc>
                  <a:txBody>
                    <a:bodyPr/>
                    <a:lstStyle/>
                    <a:p>
                      <a:pPr marL="285750" indent="-285750">
                        <a:buFont typeface="Arial" panose="020B0604020202020204" pitchFamily="34" charset="0"/>
                        <a:buChar char="•"/>
                      </a:pPr>
                      <a:r>
                        <a:rPr lang="en-CA" sz="1800" dirty="0"/>
                        <a:t>New Year’s Day</a:t>
                      </a:r>
                    </a:p>
                  </a:txBody>
                  <a:tcPr marL="68580" marR="68580"/>
                </a:tc>
                <a:tc>
                  <a:txBody>
                    <a:bodyPr/>
                    <a:lstStyle/>
                    <a:p>
                      <a:r>
                        <a:rPr lang="en-CA" sz="1800" dirty="0"/>
                        <a:t>January 1</a:t>
                      </a:r>
                    </a:p>
                  </a:txBody>
                  <a:tcPr marL="68580" marR="68580"/>
                </a:tc>
                <a:tc>
                  <a:txBody>
                    <a:bodyPr/>
                    <a:lstStyle/>
                    <a:p>
                      <a:pPr marL="285750" indent="-285750">
                        <a:buFont typeface="Arial" panose="020B0604020202020204" pitchFamily="34" charset="0"/>
                        <a:buChar char="•"/>
                      </a:pPr>
                      <a:r>
                        <a:rPr lang="en-CA" sz="1800" dirty="0"/>
                        <a:t>Thanksgiving Day</a:t>
                      </a:r>
                    </a:p>
                  </a:txBody>
                  <a:tcPr marL="68580" marR="68580"/>
                </a:tc>
                <a:tc>
                  <a:txBody>
                    <a:bodyPr/>
                    <a:lstStyle/>
                    <a:p>
                      <a:r>
                        <a:rPr lang="en-CA" sz="1800" dirty="0"/>
                        <a:t>Second Monday of October</a:t>
                      </a:r>
                    </a:p>
                  </a:txBody>
                  <a:tcPr marL="68580" marR="68580"/>
                </a:tc>
                <a:extLst>
                  <a:ext uri="{0D108BD9-81ED-4DB2-BD59-A6C34878D82A}">
                    <a16:rowId xmlns:a16="http://schemas.microsoft.com/office/drawing/2014/main" xmlns="" val="3552247789"/>
                  </a:ext>
                </a:extLst>
              </a:tr>
              <a:tr h="370840">
                <a:tc>
                  <a:txBody>
                    <a:bodyPr/>
                    <a:lstStyle/>
                    <a:p>
                      <a:pPr marL="285750" indent="-285750">
                        <a:buFont typeface="Arial" panose="020B0604020202020204" pitchFamily="34" charset="0"/>
                        <a:buChar char="•"/>
                      </a:pPr>
                      <a:r>
                        <a:rPr lang="en-CA" sz="1800" dirty="0"/>
                        <a:t>NS Heritage Day</a:t>
                      </a:r>
                    </a:p>
                  </a:txBody>
                  <a:tcPr marL="68580" marR="68580"/>
                </a:tc>
                <a:tc>
                  <a:txBody>
                    <a:bodyPr/>
                    <a:lstStyle/>
                    <a:p>
                      <a:r>
                        <a:rPr lang="en-CA" sz="1800" dirty="0"/>
                        <a:t>Third Monday in February</a:t>
                      </a:r>
                    </a:p>
                  </a:txBody>
                  <a:tcPr marL="68580" marR="68580"/>
                </a:tc>
                <a:tc>
                  <a:txBody>
                    <a:bodyPr/>
                    <a:lstStyle/>
                    <a:p>
                      <a:pPr marL="285750" indent="-285750">
                        <a:buFont typeface="Arial" panose="020B0604020202020204" pitchFamily="34" charset="0"/>
                        <a:buChar char="•"/>
                      </a:pPr>
                      <a:r>
                        <a:rPr lang="en-CA" sz="1800" dirty="0"/>
                        <a:t>Remembrance Day</a:t>
                      </a:r>
                    </a:p>
                  </a:txBody>
                  <a:tcPr marL="68580" marR="68580"/>
                </a:tc>
                <a:tc>
                  <a:txBody>
                    <a:bodyPr/>
                    <a:lstStyle/>
                    <a:p>
                      <a:r>
                        <a:rPr lang="en-CA" sz="1800" dirty="0"/>
                        <a:t>November 11</a:t>
                      </a:r>
                    </a:p>
                  </a:txBody>
                  <a:tcPr marL="68580" marR="68580"/>
                </a:tc>
                <a:extLst>
                  <a:ext uri="{0D108BD9-81ED-4DB2-BD59-A6C34878D82A}">
                    <a16:rowId xmlns:a16="http://schemas.microsoft.com/office/drawing/2014/main" xmlns="" val="916138068"/>
                  </a:ext>
                </a:extLst>
              </a:tr>
              <a:tr h="370840">
                <a:tc>
                  <a:txBody>
                    <a:bodyPr/>
                    <a:lstStyle/>
                    <a:p>
                      <a:pPr marL="285750" indent="-285750">
                        <a:buFont typeface="Arial" panose="020B0604020202020204" pitchFamily="34" charset="0"/>
                        <a:buChar char="•"/>
                      </a:pPr>
                      <a:r>
                        <a:rPr lang="en-CA" sz="1800" dirty="0"/>
                        <a:t>Good Friday</a:t>
                      </a:r>
                    </a:p>
                  </a:txBody>
                  <a:tcPr marL="68580" marR="68580"/>
                </a:tc>
                <a:tc>
                  <a:txBody>
                    <a:bodyPr/>
                    <a:lstStyle/>
                    <a:p>
                      <a:r>
                        <a:rPr lang="en-CA" sz="1800" dirty="0"/>
                        <a:t>Changes every year</a:t>
                      </a:r>
                    </a:p>
                  </a:txBody>
                  <a:tcPr marL="68580" marR="68580"/>
                </a:tc>
                <a:tc>
                  <a:txBody>
                    <a:bodyPr/>
                    <a:lstStyle/>
                    <a:p>
                      <a:pPr marL="285750" indent="-285750">
                        <a:buFont typeface="Arial" panose="020B0604020202020204" pitchFamily="34" charset="0"/>
                        <a:buChar char="•"/>
                      </a:pPr>
                      <a:r>
                        <a:rPr lang="en-CA" sz="1800" dirty="0"/>
                        <a:t>Christmas Day</a:t>
                      </a:r>
                    </a:p>
                  </a:txBody>
                  <a:tcPr marL="68580" marR="68580"/>
                </a:tc>
                <a:tc>
                  <a:txBody>
                    <a:bodyPr/>
                    <a:lstStyle/>
                    <a:p>
                      <a:r>
                        <a:rPr lang="en-CA" sz="1800" dirty="0"/>
                        <a:t>December 25</a:t>
                      </a:r>
                    </a:p>
                  </a:txBody>
                  <a:tcPr marL="68580" marR="68580"/>
                </a:tc>
                <a:extLst>
                  <a:ext uri="{0D108BD9-81ED-4DB2-BD59-A6C34878D82A}">
                    <a16:rowId xmlns:a16="http://schemas.microsoft.com/office/drawing/2014/main" xmlns="" val="3417222734"/>
                  </a:ext>
                </a:extLst>
              </a:tr>
              <a:tr h="370840">
                <a:tc>
                  <a:txBody>
                    <a:bodyPr/>
                    <a:lstStyle/>
                    <a:p>
                      <a:pPr marL="285750" indent="-285750">
                        <a:buFont typeface="Arial" panose="020B0604020202020204" pitchFamily="34" charset="0"/>
                        <a:buChar char="•"/>
                      </a:pPr>
                      <a:r>
                        <a:rPr lang="en-CA" sz="1800" dirty="0"/>
                        <a:t>Canada Day</a:t>
                      </a:r>
                    </a:p>
                  </a:txBody>
                  <a:tcPr marL="68580" marR="68580"/>
                </a:tc>
                <a:tc>
                  <a:txBody>
                    <a:bodyPr/>
                    <a:lstStyle/>
                    <a:p>
                      <a:r>
                        <a:rPr lang="en-CA" sz="1800" dirty="0"/>
                        <a:t>July 1</a:t>
                      </a:r>
                    </a:p>
                  </a:txBody>
                  <a:tcPr marL="68580" marR="68580"/>
                </a:tc>
                <a:tc>
                  <a:txBody>
                    <a:bodyPr/>
                    <a:lstStyle/>
                    <a:p>
                      <a:pPr marL="285750" indent="-285750">
                        <a:buFont typeface="Arial" panose="020B0604020202020204" pitchFamily="34" charset="0"/>
                        <a:buChar char="•"/>
                      </a:pPr>
                      <a:r>
                        <a:rPr lang="en-CA" sz="1800" dirty="0"/>
                        <a:t>Boxing Day</a:t>
                      </a:r>
                    </a:p>
                  </a:txBody>
                  <a:tcPr marL="68580" marR="68580"/>
                </a:tc>
                <a:tc>
                  <a:txBody>
                    <a:bodyPr/>
                    <a:lstStyle/>
                    <a:p>
                      <a:r>
                        <a:rPr lang="en-CA" sz="1800" dirty="0"/>
                        <a:t>December 26</a:t>
                      </a:r>
                    </a:p>
                  </a:txBody>
                  <a:tcPr marL="68580" marR="68580"/>
                </a:tc>
                <a:extLst>
                  <a:ext uri="{0D108BD9-81ED-4DB2-BD59-A6C34878D82A}">
                    <a16:rowId xmlns:a16="http://schemas.microsoft.com/office/drawing/2014/main" xmlns="" val="3200536462"/>
                  </a:ext>
                </a:extLst>
              </a:tr>
              <a:tr h="370840">
                <a:tc>
                  <a:txBody>
                    <a:bodyPr/>
                    <a:lstStyle/>
                    <a:p>
                      <a:pPr marL="285750" indent="-285750">
                        <a:buFont typeface="Arial" panose="020B0604020202020204" pitchFamily="34" charset="0"/>
                        <a:buChar char="•"/>
                      </a:pPr>
                      <a:r>
                        <a:rPr lang="en-CA" sz="1800" dirty="0"/>
                        <a:t>Labour Day</a:t>
                      </a:r>
                    </a:p>
                  </a:txBody>
                  <a:tcPr marL="68580" marR="68580"/>
                </a:tc>
                <a:tc>
                  <a:txBody>
                    <a:bodyPr/>
                    <a:lstStyle/>
                    <a:p>
                      <a:r>
                        <a:rPr lang="en-CA" sz="1800" dirty="0"/>
                        <a:t>First Monday of September</a:t>
                      </a:r>
                    </a:p>
                  </a:txBody>
                  <a:tcPr marL="68580" marR="68580"/>
                </a:tc>
                <a:tc>
                  <a:txBody>
                    <a:bodyPr/>
                    <a:lstStyle/>
                    <a:p>
                      <a:pPr marL="342900" indent="-342900">
                        <a:buFont typeface="Arial" panose="020B0604020202020204" pitchFamily="34" charset="0"/>
                        <a:buChar char="•"/>
                      </a:pPr>
                      <a:r>
                        <a:rPr lang="en-CA" sz="1800" dirty="0"/>
                        <a:t>Sunday</a:t>
                      </a:r>
                    </a:p>
                  </a:txBody>
                  <a:tcPr marL="68580" marR="68580"/>
                </a:tc>
                <a:tc>
                  <a:txBody>
                    <a:bodyPr/>
                    <a:lstStyle/>
                    <a:p>
                      <a:r>
                        <a:rPr lang="en-CA" sz="1800" i="1" dirty="0"/>
                        <a:t>Except</a:t>
                      </a:r>
                      <a:r>
                        <a:rPr lang="en-CA" sz="1800" i="0" dirty="0"/>
                        <a:t> between 1:00-6:00PM</a:t>
                      </a:r>
                      <a:endParaRPr lang="en-CA" sz="1800" i="1" dirty="0"/>
                    </a:p>
                  </a:txBody>
                  <a:tcPr marL="68580" marR="68580"/>
                </a:tc>
                <a:extLst>
                  <a:ext uri="{0D108BD9-81ED-4DB2-BD59-A6C34878D82A}">
                    <a16:rowId xmlns:a16="http://schemas.microsoft.com/office/drawing/2014/main" xmlns="" val="3765810231"/>
                  </a:ext>
                </a:extLst>
              </a:tr>
            </a:tbl>
          </a:graphicData>
        </a:graphic>
      </p:graphicFrame>
    </p:spTree>
    <p:extLst>
      <p:ext uri="{BB962C8B-B14F-4D97-AF65-F5344CB8AC3E}">
        <p14:creationId xmlns:p14="http://schemas.microsoft.com/office/powerpoint/2010/main" val="2383574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Holidays</a:t>
            </a:r>
          </a:p>
        </p:txBody>
      </p:sp>
      <p:sp>
        <p:nvSpPr>
          <p:cNvPr id="5" name="Rectangle 4">
            <a:extLst>
              <a:ext uri="{FF2B5EF4-FFF2-40B4-BE49-F238E27FC236}">
                <a16:creationId xmlns:a16="http://schemas.microsoft.com/office/drawing/2014/main" xmlns="" id="{1330296E-0302-492E-BB23-0282FA1B0B36}"/>
              </a:ext>
            </a:extLst>
          </p:cNvPr>
          <p:cNvSpPr/>
          <p:nvPr/>
        </p:nvSpPr>
        <p:spPr>
          <a:xfrm>
            <a:off x="768008" y="2054940"/>
            <a:ext cx="1813455" cy="369332"/>
          </a:xfrm>
          <a:prstGeom prst="rect">
            <a:avLst/>
          </a:prstGeom>
          <a:noFill/>
        </p:spPr>
        <p:txBody>
          <a:bodyPr wrap="none" lIns="91440" tIns="45720" rIns="91440" bIns="45720">
            <a:spAutoFit/>
          </a:bodyPr>
          <a:lstStyle/>
          <a:p>
            <a:pPr algn="ctr"/>
            <a:r>
              <a:rPr lang="en-US" b="0" cap="none" spc="0" dirty="0">
                <a:ln w="0"/>
                <a:solidFill>
                  <a:schemeClr val="accent1"/>
                </a:solidFill>
                <a:effectLst>
                  <a:outerShdw blurRad="38100" dist="25400" dir="5400000" algn="ctr" rotWithShape="0">
                    <a:srgbClr val="6E747A">
                      <a:alpha val="43000"/>
                    </a:srgbClr>
                  </a:outerShdw>
                </a:effectLst>
              </a:rPr>
              <a:t>“Paid Holiday”   = </a:t>
            </a:r>
          </a:p>
        </p:txBody>
      </p:sp>
      <p:graphicFrame>
        <p:nvGraphicFramePr>
          <p:cNvPr id="9" name="Table 8">
            <a:extLst>
              <a:ext uri="{FF2B5EF4-FFF2-40B4-BE49-F238E27FC236}">
                <a16:creationId xmlns:a16="http://schemas.microsoft.com/office/drawing/2014/main" xmlns="" id="{3796B16C-B4D1-4475-B853-272FACCA78B8}"/>
              </a:ext>
            </a:extLst>
          </p:cNvPr>
          <p:cNvGraphicFramePr>
            <a:graphicFrameLocks noGrp="1"/>
          </p:cNvGraphicFramePr>
          <p:nvPr>
            <p:extLst>
              <p:ext uri="{D42A27DB-BD31-4B8C-83A1-F6EECF244321}">
                <p14:modId xmlns:p14="http://schemas.microsoft.com/office/powerpoint/2010/main" val="1857646124"/>
              </p:ext>
            </p:extLst>
          </p:nvPr>
        </p:nvGraphicFramePr>
        <p:xfrm>
          <a:off x="760809" y="2717800"/>
          <a:ext cx="7627859" cy="2921000"/>
        </p:xfrm>
        <a:graphic>
          <a:graphicData uri="http://schemas.openxmlformats.org/drawingml/2006/table">
            <a:tbl>
              <a:tblPr firstRow="1" bandRow="1">
                <a:tableStyleId>{5C22544A-7EE6-4342-B048-85BDC9FD1C3A}</a:tableStyleId>
              </a:tblPr>
              <a:tblGrid>
                <a:gridCol w="1885950">
                  <a:extLst>
                    <a:ext uri="{9D8B030D-6E8A-4147-A177-3AD203B41FA5}">
                      <a16:colId xmlns:a16="http://schemas.microsoft.com/office/drawing/2014/main" xmlns="" val="1649688304"/>
                    </a:ext>
                  </a:extLst>
                </a:gridCol>
                <a:gridCol w="1885950">
                  <a:extLst>
                    <a:ext uri="{9D8B030D-6E8A-4147-A177-3AD203B41FA5}">
                      <a16:colId xmlns:a16="http://schemas.microsoft.com/office/drawing/2014/main" xmlns="" val="1254409944"/>
                    </a:ext>
                  </a:extLst>
                </a:gridCol>
                <a:gridCol w="1882379">
                  <a:extLst>
                    <a:ext uri="{9D8B030D-6E8A-4147-A177-3AD203B41FA5}">
                      <a16:colId xmlns:a16="http://schemas.microsoft.com/office/drawing/2014/main" xmlns="" val="2291468119"/>
                    </a:ext>
                  </a:extLst>
                </a:gridCol>
                <a:gridCol w="1973580">
                  <a:extLst>
                    <a:ext uri="{9D8B030D-6E8A-4147-A177-3AD203B41FA5}">
                      <a16:colId xmlns:a16="http://schemas.microsoft.com/office/drawing/2014/main" xmlns="" val="614490974"/>
                    </a:ext>
                  </a:extLst>
                </a:gridCol>
              </a:tblGrid>
              <a:tr h="370840">
                <a:tc>
                  <a:txBody>
                    <a:bodyPr/>
                    <a:lstStyle/>
                    <a:p>
                      <a:pPr algn="ctr"/>
                      <a:r>
                        <a:rPr lang="en-CA" sz="2300" b="1" dirty="0"/>
                        <a:t>Holiday</a:t>
                      </a:r>
                    </a:p>
                  </a:txBody>
                  <a:tcPr marL="68580" marR="68580"/>
                </a:tc>
                <a:tc>
                  <a:txBody>
                    <a:bodyPr/>
                    <a:lstStyle/>
                    <a:p>
                      <a:pPr algn="ctr"/>
                      <a:r>
                        <a:rPr lang="en-CA" sz="2300" dirty="0"/>
                        <a:t>Date</a:t>
                      </a:r>
                    </a:p>
                  </a:txBody>
                  <a:tcPr marL="68580" marR="68580"/>
                </a:tc>
                <a:tc>
                  <a:txBody>
                    <a:bodyPr/>
                    <a:lstStyle/>
                    <a:p>
                      <a:pPr algn="ctr"/>
                      <a:r>
                        <a:rPr lang="en-CA" sz="2300" b="1" dirty="0"/>
                        <a:t>Holiday</a:t>
                      </a:r>
                    </a:p>
                  </a:txBody>
                  <a:tcPr marL="68580" marR="68580"/>
                </a:tc>
                <a:tc>
                  <a:txBody>
                    <a:bodyPr/>
                    <a:lstStyle/>
                    <a:p>
                      <a:pPr algn="ctr"/>
                      <a:r>
                        <a:rPr lang="en-CA" sz="2300" dirty="0"/>
                        <a:t>Date</a:t>
                      </a:r>
                    </a:p>
                  </a:txBody>
                  <a:tcPr marL="68580" marR="68580"/>
                </a:tc>
                <a:extLst>
                  <a:ext uri="{0D108BD9-81ED-4DB2-BD59-A6C34878D82A}">
                    <a16:rowId xmlns:a16="http://schemas.microsoft.com/office/drawing/2014/main" xmlns="" val="1176570370"/>
                  </a:ext>
                </a:extLst>
              </a:tr>
              <a:tr h="370840">
                <a:tc>
                  <a:txBody>
                    <a:bodyPr/>
                    <a:lstStyle/>
                    <a:p>
                      <a:pPr marL="285750" indent="-285750">
                        <a:buFont typeface="Arial" panose="020B0604020202020204" pitchFamily="34" charset="0"/>
                        <a:buChar char="•"/>
                      </a:pPr>
                      <a:r>
                        <a:rPr lang="en-CA" sz="1600" dirty="0">
                          <a:highlight>
                            <a:srgbClr val="FFFF00"/>
                          </a:highlight>
                        </a:rPr>
                        <a:t>New Year’s Day</a:t>
                      </a:r>
                    </a:p>
                  </a:txBody>
                  <a:tcPr marL="68580" marR="68580"/>
                </a:tc>
                <a:tc>
                  <a:txBody>
                    <a:bodyPr/>
                    <a:lstStyle/>
                    <a:p>
                      <a:r>
                        <a:rPr lang="en-CA" sz="1600" dirty="0"/>
                        <a:t>January 1</a:t>
                      </a:r>
                    </a:p>
                  </a:txBody>
                  <a:tcPr marL="68580" marR="68580"/>
                </a:tc>
                <a:tc>
                  <a:txBody>
                    <a:bodyPr/>
                    <a:lstStyle/>
                    <a:p>
                      <a:pPr marL="285750" indent="-285750">
                        <a:buFont typeface="Arial" panose="020B0604020202020204" pitchFamily="34" charset="0"/>
                        <a:buChar char="•"/>
                      </a:pPr>
                      <a:r>
                        <a:rPr lang="en-CA" sz="1600" dirty="0"/>
                        <a:t>Thanksgiving Day</a:t>
                      </a:r>
                    </a:p>
                  </a:txBody>
                  <a:tcPr marL="68580" marR="68580"/>
                </a:tc>
                <a:tc>
                  <a:txBody>
                    <a:bodyPr/>
                    <a:lstStyle/>
                    <a:p>
                      <a:r>
                        <a:rPr lang="en-CA" sz="1600" dirty="0"/>
                        <a:t>Second Monday of October</a:t>
                      </a:r>
                    </a:p>
                  </a:txBody>
                  <a:tcPr marL="68580" marR="68580"/>
                </a:tc>
                <a:extLst>
                  <a:ext uri="{0D108BD9-81ED-4DB2-BD59-A6C34878D82A}">
                    <a16:rowId xmlns:a16="http://schemas.microsoft.com/office/drawing/2014/main" xmlns="" val="3552247789"/>
                  </a:ext>
                </a:extLst>
              </a:tr>
              <a:tr h="370840">
                <a:tc>
                  <a:txBody>
                    <a:bodyPr/>
                    <a:lstStyle/>
                    <a:p>
                      <a:pPr marL="285750" indent="-285750">
                        <a:buFont typeface="Arial" panose="020B0604020202020204" pitchFamily="34" charset="0"/>
                        <a:buChar char="•"/>
                      </a:pPr>
                      <a:r>
                        <a:rPr lang="en-CA" sz="1600" dirty="0">
                          <a:highlight>
                            <a:srgbClr val="FFFF00"/>
                          </a:highlight>
                        </a:rPr>
                        <a:t>NS Heritage Day</a:t>
                      </a:r>
                    </a:p>
                  </a:txBody>
                  <a:tcPr marL="68580" marR="68580"/>
                </a:tc>
                <a:tc>
                  <a:txBody>
                    <a:bodyPr/>
                    <a:lstStyle/>
                    <a:p>
                      <a:r>
                        <a:rPr lang="en-CA" sz="1600" dirty="0"/>
                        <a:t>Third Monday in February</a:t>
                      </a:r>
                    </a:p>
                  </a:txBody>
                  <a:tcPr marL="68580" marR="68580"/>
                </a:tc>
                <a:tc>
                  <a:txBody>
                    <a:bodyPr/>
                    <a:lstStyle/>
                    <a:p>
                      <a:pPr marL="285750" indent="-285750">
                        <a:buFont typeface="Arial" panose="020B0604020202020204" pitchFamily="34" charset="0"/>
                        <a:buChar char="•"/>
                      </a:pPr>
                      <a:r>
                        <a:rPr lang="en-CA" sz="1600" dirty="0">
                          <a:highlight>
                            <a:srgbClr val="FFFF00"/>
                          </a:highlight>
                        </a:rPr>
                        <a:t>Remembrance Day</a:t>
                      </a:r>
                    </a:p>
                  </a:txBody>
                  <a:tcPr marL="68580" marR="68580"/>
                </a:tc>
                <a:tc>
                  <a:txBody>
                    <a:bodyPr/>
                    <a:lstStyle/>
                    <a:p>
                      <a:r>
                        <a:rPr lang="en-CA" sz="1600" dirty="0"/>
                        <a:t>November 11</a:t>
                      </a:r>
                    </a:p>
                  </a:txBody>
                  <a:tcPr marL="68580" marR="68580"/>
                </a:tc>
                <a:extLst>
                  <a:ext uri="{0D108BD9-81ED-4DB2-BD59-A6C34878D82A}">
                    <a16:rowId xmlns:a16="http://schemas.microsoft.com/office/drawing/2014/main" xmlns="" val="916138068"/>
                  </a:ext>
                </a:extLst>
              </a:tr>
              <a:tr h="370840">
                <a:tc>
                  <a:txBody>
                    <a:bodyPr/>
                    <a:lstStyle/>
                    <a:p>
                      <a:pPr marL="285750" indent="-285750">
                        <a:buFont typeface="Arial" panose="020B0604020202020204" pitchFamily="34" charset="0"/>
                        <a:buChar char="•"/>
                      </a:pPr>
                      <a:r>
                        <a:rPr lang="en-CA" sz="1600" dirty="0">
                          <a:highlight>
                            <a:srgbClr val="FFFF00"/>
                          </a:highlight>
                        </a:rPr>
                        <a:t>Good Friday</a:t>
                      </a:r>
                    </a:p>
                  </a:txBody>
                  <a:tcPr marL="68580" marR="68580"/>
                </a:tc>
                <a:tc>
                  <a:txBody>
                    <a:bodyPr/>
                    <a:lstStyle/>
                    <a:p>
                      <a:r>
                        <a:rPr lang="en-CA" sz="1600" dirty="0"/>
                        <a:t>Changes every year</a:t>
                      </a:r>
                    </a:p>
                  </a:txBody>
                  <a:tcPr marL="68580" marR="68580"/>
                </a:tc>
                <a:tc>
                  <a:txBody>
                    <a:bodyPr/>
                    <a:lstStyle/>
                    <a:p>
                      <a:pPr marL="285750" indent="-285750">
                        <a:buFont typeface="Arial" panose="020B0604020202020204" pitchFamily="34" charset="0"/>
                        <a:buChar char="•"/>
                      </a:pPr>
                      <a:r>
                        <a:rPr lang="en-CA" sz="1600" dirty="0">
                          <a:highlight>
                            <a:srgbClr val="FFFF00"/>
                          </a:highlight>
                        </a:rPr>
                        <a:t>Christmas Day</a:t>
                      </a:r>
                    </a:p>
                  </a:txBody>
                  <a:tcPr marL="68580" marR="68580"/>
                </a:tc>
                <a:tc>
                  <a:txBody>
                    <a:bodyPr/>
                    <a:lstStyle/>
                    <a:p>
                      <a:r>
                        <a:rPr lang="en-CA" sz="1600" dirty="0"/>
                        <a:t>December 25</a:t>
                      </a:r>
                    </a:p>
                  </a:txBody>
                  <a:tcPr marL="68580" marR="68580"/>
                </a:tc>
                <a:extLst>
                  <a:ext uri="{0D108BD9-81ED-4DB2-BD59-A6C34878D82A}">
                    <a16:rowId xmlns:a16="http://schemas.microsoft.com/office/drawing/2014/main" xmlns="" val="3417222734"/>
                  </a:ext>
                </a:extLst>
              </a:tr>
              <a:tr h="370840">
                <a:tc>
                  <a:txBody>
                    <a:bodyPr/>
                    <a:lstStyle/>
                    <a:p>
                      <a:pPr marL="285750" indent="-285750">
                        <a:buFont typeface="Arial" panose="020B0604020202020204" pitchFamily="34" charset="0"/>
                        <a:buChar char="•"/>
                      </a:pPr>
                      <a:r>
                        <a:rPr lang="en-CA" sz="1600" dirty="0">
                          <a:highlight>
                            <a:srgbClr val="FFFF00"/>
                          </a:highlight>
                        </a:rPr>
                        <a:t>Canada Day</a:t>
                      </a:r>
                    </a:p>
                  </a:txBody>
                  <a:tcPr marL="68580" marR="68580"/>
                </a:tc>
                <a:tc>
                  <a:txBody>
                    <a:bodyPr/>
                    <a:lstStyle/>
                    <a:p>
                      <a:r>
                        <a:rPr lang="en-CA" sz="1600" dirty="0"/>
                        <a:t>July 1</a:t>
                      </a:r>
                    </a:p>
                  </a:txBody>
                  <a:tcPr marL="68580" marR="68580"/>
                </a:tc>
                <a:tc>
                  <a:txBody>
                    <a:bodyPr/>
                    <a:lstStyle/>
                    <a:p>
                      <a:pPr marL="285750" indent="-285750">
                        <a:buFont typeface="Arial" panose="020B0604020202020204" pitchFamily="34" charset="0"/>
                        <a:buChar char="•"/>
                      </a:pPr>
                      <a:r>
                        <a:rPr lang="en-CA" sz="1600" dirty="0"/>
                        <a:t>Boxing Day</a:t>
                      </a:r>
                    </a:p>
                  </a:txBody>
                  <a:tcPr marL="68580" marR="68580"/>
                </a:tc>
                <a:tc>
                  <a:txBody>
                    <a:bodyPr/>
                    <a:lstStyle/>
                    <a:p>
                      <a:r>
                        <a:rPr lang="en-CA" sz="1600" dirty="0"/>
                        <a:t>December 26</a:t>
                      </a:r>
                    </a:p>
                  </a:txBody>
                  <a:tcPr marL="68580" marR="68580"/>
                </a:tc>
                <a:extLst>
                  <a:ext uri="{0D108BD9-81ED-4DB2-BD59-A6C34878D82A}">
                    <a16:rowId xmlns:a16="http://schemas.microsoft.com/office/drawing/2014/main" xmlns="" val="3200536462"/>
                  </a:ext>
                </a:extLst>
              </a:tr>
              <a:tr h="370840">
                <a:tc>
                  <a:txBody>
                    <a:bodyPr/>
                    <a:lstStyle/>
                    <a:p>
                      <a:pPr marL="285750" indent="-285750">
                        <a:buFont typeface="Arial" panose="020B0604020202020204" pitchFamily="34" charset="0"/>
                        <a:buChar char="•"/>
                      </a:pPr>
                      <a:r>
                        <a:rPr lang="en-CA" sz="1600" dirty="0">
                          <a:highlight>
                            <a:srgbClr val="FFFF00"/>
                          </a:highlight>
                        </a:rPr>
                        <a:t>Labour Day</a:t>
                      </a:r>
                    </a:p>
                  </a:txBody>
                  <a:tcPr marL="68580" marR="68580"/>
                </a:tc>
                <a:tc>
                  <a:txBody>
                    <a:bodyPr/>
                    <a:lstStyle/>
                    <a:p>
                      <a:r>
                        <a:rPr lang="en-CA" sz="1600" dirty="0"/>
                        <a:t>First Monday of September</a:t>
                      </a:r>
                    </a:p>
                  </a:txBody>
                  <a:tcPr marL="68580" marR="68580"/>
                </a:tc>
                <a:tc>
                  <a:txBody>
                    <a:bodyPr/>
                    <a:lstStyle/>
                    <a:p>
                      <a:pPr marL="342900" indent="-342900">
                        <a:buFont typeface="Arial" panose="020B0604020202020204" pitchFamily="34" charset="0"/>
                        <a:buChar char="•"/>
                      </a:pPr>
                      <a:r>
                        <a:rPr lang="en-CA" sz="1600" dirty="0"/>
                        <a:t>Sunday</a:t>
                      </a:r>
                    </a:p>
                  </a:txBody>
                  <a:tcPr marL="68580" marR="68580"/>
                </a:tc>
                <a:tc>
                  <a:txBody>
                    <a:bodyPr/>
                    <a:lstStyle/>
                    <a:p>
                      <a:r>
                        <a:rPr lang="en-CA" sz="1600" i="1" dirty="0"/>
                        <a:t>Except</a:t>
                      </a:r>
                      <a:r>
                        <a:rPr lang="en-CA" sz="1600" i="0" dirty="0"/>
                        <a:t> between 1:00-6:00PM</a:t>
                      </a:r>
                      <a:endParaRPr lang="en-CA" sz="1600" i="1" dirty="0"/>
                    </a:p>
                  </a:txBody>
                  <a:tcPr marL="68580" marR="68580"/>
                </a:tc>
                <a:extLst>
                  <a:ext uri="{0D108BD9-81ED-4DB2-BD59-A6C34878D82A}">
                    <a16:rowId xmlns:a16="http://schemas.microsoft.com/office/drawing/2014/main" xmlns="" val="3765810231"/>
                  </a:ext>
                </a:extLst>
              </a:tr>
            </a:tbl>
          </a:graphicData>
        </a:graphic>
      </p:graphicFrame>
      <p:sp>
        <p:nvSpPr>
          <p:cNvPr id="3" name="TextBox 2">
            <a:extLst>
              <a:ext uri="{FF2B5EF4-FFF2-40B4-BE49-F238E27FC236}">
                <a16:creationId xmlns:a16="http://schemas.microsoft.com/office/drawing/2014/main" xmlns="" id="{62D0FEE0-66AA-4DE9-A56D-0B25E9F16A0F}"/>
              </a:ext>
            </a:extLst>
          </p:cNvPr>
          <p:cNvSpPr txBox="1"/>
          <p:nvPr/>
        </p:nvSpPr>
        <p:spPr>
          <a:xfrm>
            <a:off x="2824575" y="1931831"/>
            <a:ext cx="5955476" cy="646331"/>
          </a:xfrm>
          <a:prstGeom prst="rect">
            <a:avLst/>
          </a:prstGeom>
          <a:noFill/>
        </p:spPr>
        <p:txBody>
          <a:bodyPr wrap="none" rtlCol="0">
            <a:spAutoFit/>
          </a:bodyPr>
          <a:lstStyle/>
          <a:p>
            <a:pPr marL="285750" indent="-285750">
              <a:buFont typeface="Arial" panose="020B0604020202020204" pitchFamily="34" charset="0"/>
              <a:buChar char="•"/>
            </a:pPr>
            <a:r>
              <a:rPr lang="en-US" dirty="0">
                <a:ln w="0"/>
                <a:solidFill>
                  <a:schemeClr val="accent1"/>
                </a:solidFill>
                <a:effectLst>
                  <a:outerShdw blurRad="38100" dist="25400" dir="5400000" algn="ctr" rotWithShape="0">
                    <a:srgbClr val="6E747A">
                      <a:alpha val="43000"/>
                    </a:srgbClr>
                  </a:outerShdw>
                </a:effectLst>
              </a:rPr>
              <a:t>worked 15 of the last 30 days</a:t>
            </a:r>
          </a:p>
          <a:p>
            <a:pPr marL="285750" indent="-285750">
              <a:buFont typeface="Arial" panose="020B0604020202020204" pitchFamily="34" charset="0"/>
              <a:buChar char="•"/>
            </a:pPr>
            <a:r>
              <a:rPr lang="en-US" dirty="0">
                <a:ln w="0"/>
                <a:solidFill>
                  <a:schemeClr val="accent1"/>
                </a:solidFill>
                <a:effectLst>
                  <a:outerShdw blurRad="38100" dist="25400" dir="5400000" algn="ctr" rotWithShape="0">
                    <a:srgbClr val="6E747A">
                      <a:alpha val="43000"/>
                    </a:srgbClr>
                  </a:outerShdw>
                </a:effectLst>
              </a:rPr>
              <a:t>worked last shift before holiday and first shift after holiday </a:t>
            </a:r>
          </a:p>
        </p:txBody>
      </p:sp>
    </p:spTree>
    <p:extLst>
      <p:ext uri="{BB962C8B-B14F-4D97-AF65-F5344CB8AC3E}">
        <p14:creationId xmlns:p14="http://schemas.microsoft.com/office/powerpoint/2010/main" val="521943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Holidays</a:t>
            </a:r>
          </a:p>
        </p:txBody>
      </p:sp>
      <p:sp>
        <p:nvSpPr>
          <p:cNvPr id="5" name="Rectangle 4">
            <a:extLst>
              <a:ext uri="{FF2B5EF4-FFF2-40B4-BE49-F238E27FC236}">
                <a16:creationId xmlns:a16="http://schemas.microsoft.com/office/drawing/2014/main" xmlns="" id="{1330296E-0302-492E-BB23-0282FA1B0B36}"/>
              </a:ext>
            </a:extLst>
          </p:cNvPr>
          <p:cNvSpPr/>
          <p:nvPr/>
        </p:nvSpPr>
        <p:spPr>
          <a:xfrm>
            <a:off x="677520" y="2054940"/>
            <a:ext cx="1994431"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rPr>
              <a:t>“Paid Holiday”   = </a:t>
            </a:r>
          </a:p>
        </p:txBody>
      </p:sp>
      <p:sp>
        <p:nvSpPr>
          <p:cNvPr id="3" name="TextBox 2">
            <a:extLst>
              <a:ext uri="{FF2B5EF4-FFF2-40B4-BE49-F238E27FC236}">
                <a16:creationId xmlns:a16="http://schemas.microsoft.com/office/drawing/2014/main" xmlns="" id="{62D0FEE0-66AA-4DE9-A56D-0B25E9F16A0F}"/>
              </a:ext>
            </a:extLst>
          </p:cNvPr>
          <p:cNvSpPr txBox="1"/>
          <p:nvPr/>
        </p:nvSpPr>
        <p:spPr>
          <a:xfrm>
            <a:off x="2824575" y="1931831"/>
            <a:ext cx="5352747" cy="584776"/>
          </a:xfrm>
          <a:prstGeom prst="rect">
            <a:avLst/>
          </a:prstGeom>
          <a:noFill/>
        </p:spPr>
        <p:txBody>
          <a:bodyPr wrap="none" rtlCol="0">
            <a:spAutoFit/>
          </a:bodyPr>
          <a:lstStyle/>
          <a:p>
            <a:pPr marL="285750" indent="-285750">
              <a:buFont typeface="Arial" panose="020B0604020202020204" pitchFamily="34" charset="0"/>
              <a:buChar char="•"/>
            </a:pPr>
            <a:r>
              <a:rPr lang="en-US" sz="1600" dirty="0">
                <a:ln w="0"/>
                <a:solidFill>
                  <a:schemeClr val="accent1"/>
                </a:solidFill>
                <a:effectLst>
                  <a:outerShdw blurRad="38100" dist="25400" dir="5400000" algn="ctr" rotWithShape="0">
                    <a:srgbClr val="6E747A">
                      <a:alpha val="43000"/>
                    </a:srgbClr>
                  </a:outerShdw>
                </a:effectLst>
              </a:rPr>
              <a:t>worked 15 of the last 30 days</a:t>
            </a:r>
          </a:p>
          <a:p>
            <a:pPr marL="285750" indent="-285750">
              <a:buFont typeface="Arial" panose="020B0604020202020204" pitchFamily="34" charset="0"/>
              <a:buChar char="•"/>
            </a:pPr>
            <a:r>
              <a:rPr lang="en-US" sz="1600" dirty="0">
                <a:ln w="0"/>
                <a:solidFill>
                  <a:schemeClr val="accent1"/>
                </a:solidFill>
                <a:effectLst>
                  <a:outerShdw blurRad="38100" dist="25400" dir="5400000" algn="ctr" rotWithShape="0">
                    <a:srgbClr val="6E747A">
                      <a:alpha val="43000"/>
                    </a:srgbClr>
                  </a:outerShdw>
                </a:effectLst>
              </a:rPr>
              <a:t>worked last shift before holiday and first shift after holiday </a:t>
            </a:r>
          </a:p>
        </p:txBody>
      </p:sp>
      <p:sp>
        <p:nvSpPr>
          <p:cNvPr id="6" name="TextBox 5">
            <a:extLst>
              <a:ext uri="{FF2B5EF4-FFF2-40B4-BE49-F238E27FC236}">
                <a16:creationId xmlns:a16="http://schemas.microsoft.com/office/drawing/2014/main" xmlns="" id="{71FB926A-4E3F-4652-A012-D8D4013BA267}"/>
              </a:ext>
            </a:extLst>
          </p:cNvPr>
          <p:cNvSpPr txBox="1"/>
          <p:nvPr/>
        </p:nvSpPr>
        <p:spPr>
          <a:xfrm>
            <a:off x="446715" y="3188264"/>
            <a:ext cx="8468685" cy="1877437"/>
          </a:xfrm>
          <a:prstGeom prst="rect">
            <a:avLst/>
          </a:prstGeom>
          <a:noFill/>
        </p:spPr>
        <p:txBody>
          <a:bodyPr wrap="none" rtlCol="0">
            <a:spAutoFit/>
          </a:bodyPr>
          <a:lstStyle/>
          <a:p>
            <a:pPr marL="342900" indent="-342900">
              <a:buFont typeface="Arial" panose="020B0604020202020204" pitchFamily="34" charset="0"/>
              <a:buChar char="•"/>
            </a:pPr>
            <a:r>
              <a:rPr lang="en-CA" sz="2000" u="sng" dirty="0">
                <a:solidFill>
                  <a:schemeClr val="accent1">
                    <a:lumMod val="75000"/>
                  </a:schemeClr>
                </a:solidFill>
              </a:rPr>
              <a:t>If you don’t work</a:t>
            </a:r>
            <a:r>
              <a:rPr lang="en-CA" sz="2000" dirty="0">
                <a:solidFill>
                  <a:schemeClr val="accent1">
                    <a:lumMod val="75000"/>
                  </a:schemeClr>
                </a:solidFill>
              </a:rPr>
              <a:t> - either your normal rate of pay </a:t>
            </a:r>
            <a:r>
              <a:rPr lang="en-CA" sz="2000" u="sng" dirty="0">
                <a:solidFill>
                  <a:schemeClr val="accent1">
                    <a:lumMod val="75000"/>
                  </a:schemeClr>
                </a:solidFill>
              </a:rPr>
              <a:t>OR</a:t>
            </a:r>
          </a:p>
          <a:p>
            <a:r>
              <a:rPr lang="en-CA" sz="2000" dirty="0" smtClean="0">
                <a:solidFill>
                  <a:schemeClr val="accent1">
                    <a:lumMod val="75000"/>
                  </a:schemeClr>
                </a:solidFill>
              </a:rPr>
              <a:t>if </a:t>
            </a:r>
            <a:r>
              <a:rPr lang="en-CA" sz="2000" dirty="0">
                <a:solidFill>
                  <a:schemeClr val="accent1">
                    <a:lumMod val="75000"/>
                  </a:schemeClr>
                </a:solidFill>
              </a:rPr>
              <a:t>you work </a:t>
            </a:r>
            <a:r>
              <a:rPr lang="en-CA" sz="2000" i="1" dirty="0">
                <a:solidFill>
                  <a:schemeClr val="accent1">
                    <a:lumMod val="75000"/>
                  </a:schemeClr>
                </a:solidFill>
              </a:rPr>
              <a:t>irregular</a:t>
            </a:r>
            <a:r>
              <a:rPr lang="en-CA" sz="2000" dirty="0">
                <a:solidFill>
                  <a:schemeClr val="accent1">
                    <a:lumMod val="75000"/>
                  </a:schemeClr>
                </a:solidFill>
              </a:rPr>
              <a:t> hours, the average of what you </a:t>
            </a:r>
            <a:r>
              <a:rPr lang="en-CA" sz="2000" dirty="0" smtClean="0">
                <a:solidFill>
                  <a:schemeClr val="accent1">
                    <a:lumMod val="75000"/>
                  </a:schemeClr>
                </a:solidFill>
              </a:rPr>
              <a:t>worked </a:t>
            </a:r>
            <a:r>
              <a:rPr lang="en-CA" sz="2000" dirty="0">
                <a:solidFill>
                  <a:schemeClr val="accent1">
                    <a:lumMod val="75000"/>
                  </a:schemeClr>
                </a:solidFill>
              </a:rPr>
              <a:t>in the past 30 days</a:t>
            </a:r>
          </a:p>
          <a:p>
            <a:endParaRPr lang="en-CA" sz="2000" dirty="0">
              <a:solidFill>
                <a:schemeClr val="accent1">
                  <a:lumMod val="75000"/>
                </a:schemeClr>
              </a:solidFill>
            </a:endParaRPr>
          </a:p>
          <a:p>
            <a:pPr marL="342900" indent="-342900">
              <a:buFont typeface="Arial" panose="020B0604020202020204" pitchFamily="34" charset="0"/>
              <a:buChar char="•"/>
            </a:pPr>
            <a:r>
              <a:rPr lang="en-CA" sz="2000" u="sng" dirty="0">
                <a:solidFill>
                  <a:schemeClr val="accent1">
                    <a:lumMod val="75000"/>
                  </a:schemeClr>
                </a:solidFill>
              </a:rPr>
              <a:t>If you do work</a:t>
            </a:r>
            <a:r>
              <a:rPr lang="en-CA" sz="2000" dirty="0">
                <a:solidFill>
                  <a:schemeClr val="accent1">
                    <a:lumMod val="75000"/>
                  </a:schemeClr>
                </a:solidFill>
              </a:rPr>
              <a:t> – receive normal rate of pay </a:t>
            </a:r>
            <a:r>
              <a:rPr lang="en-CA" sz="2000" u="sng" dirty="0">
                <a:solidFill>
                  <a:schemeClr val="accent1">
                    <a:lumMod val="75000"/>
                  </a:schemeClr>
                </a:solidFill>
              </a:rPr>
              <a:t>AND</a:t>
            </a:r>
            <a:r>
              <a:rPr lang="en-CA" sz="2000" dirty="0">
                <a:solidFill>
                  <a:schemeClr val="accent1">
                    <a:lumMod val="75000"/>
                  </a:schemeClr>
                </a:solidFill>
              </a:rPr>
              <a:t> </a:t>
            </a:r>
          </a:p>
          <a:p>
            <a:r>
              <a:rPr lang="en-CA" sz="2000" b="1" dirty="0" smtClean="0">
                <a:solidFill>
                  <a:schemeClr val="accent1">
                    <a:lumMod val="75000"/>
                  </a:schemeClr>
                </a:solidFill>
              </a:rPr>
              <a:t>1.5x</a:t>
            </a:r>
            <a:r>
              <a:rPr lang="en-CA" sz="2000" dirty="0" smtClean="0">
                <a:solidFill>
                  <a:schemeClr val="accent1">
                    <a:lumMod val="75000"/>
                  </a:schemeClr>
                </a:solidFill>
              </a:rPr>
              <a:t> </a:t>
            </a:r>
            <a:r>
              <a:rPr lang="en-CA" sz="2000" dirty="0">
                <a:solidFill>
                  <a:schemeClr val="accent1">
                    <a:lumMod val="75000"/>
                  </a:schemeClr>
                </a:solidFill>
              </a:rPr>
              <a:t>normal rate per hours worked</a:t>
            </a:r>
          </a:p>
          <a:p>
            <a:endParaRPr lang="en-CA" sz="1600" dirty="0">
              <a:solidFill>
                <a:schemeClr val="accent1">
                  <a:lumMod val="75000"/>
                </a:schemeClr>
              </a:solidFill>
            </a:endParaRPr>
          </a:p>
        </p:txBody>
      </p:sp>
    </p:spTree>
    <p:extLst>
      <p:ext uri="{BB962C8B-B14F-4D97-AF65-F5344CB8AC3E}">
        <p14:creationId xmlns:p14="http://schemas.microsoft.com/office/powerpoint/2010/main" val="3382045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Holidays</a:t>
            </a:r>
          </a:p>
        </p:txBody>
      </p:sp>
      <p:sp>
        <p:nvSpPr>
          <p:cNvPr id="6" name="TextBox 5">
            <a:extLst>
              <a:ext uri="{FF2B5EF4-FFF2-40B4-BE49-F238E27FC236}">
                <a16:creationId xmlns:a16="http://schemas.microsoft.com/office/drawing/2014/main" xmlns="" id="{71FB926A-4E3F-4652-A012-D8D4013BA267}"/>
              </a:ext>
            </a:extLst>
          </p:cNvPr>
          <p:cNvSpPr txBox="1"/>
          <p:nvPr/>
        </p:nvSpPr>
        <p:spPr>
          <a:xfrm>
            <a:off x="838200" y="2514600"/>
            <a:ext cx="7889081" cy="3108544"/>
          </a:xfrm>
          <a:prstGeom prst="rect">
            <a:avLst/>
          </a:prstGeom>
          <a:noFill/>
        </p:spPr>
        <p:txBody>
          <a:bodyPr wrap="square" rtlCol="0">
            <a:spAutoFit/>
          </a:bodyPr>
          <a:lstStyle/>
          <a:p>
            <a:pPr marL="457200" indent="-457200">
              <a:buFont typeface="Arial" panose="020B0604020202020204" pitchFamily="34" charset="0"/>
              <a:buChar char="•"/>
            </a:pPr>
            <a:r>
              <a:rPr lang="en-CA" sz="2800" dirty="0">
                <a:solidFill>
                  <a:schemeClr val="accent1">
                    <a:lumMod val="75000"/>
                  </a:schemeClr>
                </a:solidFill>
              </a:rPr>
              <a:t>Grocery stores smaller than 4000ft</a:t>
            </a:r>
            <a:r>
              <a:rPr lang="en-CA" sz="2800" baseline="30000" dirty="0">
                <a:solidFill>
                  <a:schemeClr val="accent1">
                    <a:lumMod val="75000"/>
                  </a:schemeClr>
                </a:solidFill>
              </a:rPr>
              <a:t>2</a:t>
            </a:r>
          </a:p>
          <a:p>
            <a:pPr marL="457200" indent="-457200">
              <a:buFont typeface="Arial" panose="020B0604020202020204" pitchFamily="34" charset="0"/>
              <a:buChar char="•"/>
            </a:pPr>
            <a:r>
              <a:rPr lang="en-CA" sz="2800" dirty="0">
                <a:solidFill>
                  <a:schemeClr val="accent1">
                    <a:lumMod val="75000"/>
                  </a:schemeClr>
                </a:solidFill>
              </a:rPr>
              <a:t>Pharmacies in large grocery stores or department stores</a:t>
            </a:r>
          </a:p>
          <a:p>
            <a:pPr marL="457200" indent="-457200">
              <a:buFont typeface="Arial" panose="020B0604020202020204" pitchFamily="34" charset="0"/>
              <a:buChar char="•"/>
            </a:pPr>
            <a:r>
              <a:rPr lang="en-CA" sz="2800" dirty="0">
                <a:solidFill>
                  <a:schemeClr val="accent1">
                    <a:lumMod val="75000"/>
                  </a:schemeClr>
                </a:solidFill>
              </a:rPr>
              <a:t>Gas stations</a:t>
            </a:r>
          </a:p>
          <a:p>
            <a:pPr marL="457200" indent="-457200">
              <a:buFont typeface="Arial" panose="020B0604020202020204" pitchFamily="34" charset="0"/>
              <a:buChar char="•"/>
            </a:pPr>
            <a:r>
              <a:rPr lang="en-CA" sz="2800" dirty="0">
                <a:solidFill>
                  <a:schemeClr val="accent1">
                    <a:lumMod val="75000"/>
                  </a:schemeClr>
                </a:solidFill>
              </a:rPr>
              <a:t>Restaurants, bars, tourism/hotel services</a:t>
            </a:r>
          </a:p>
          <a:p>
            <a:pPr marL="457200" indent="-457200">
              <a:buFont typeface="Arial" panose="020B0604020202020204" pitchFamily="34" charset="0"/>
              <a:buChar char="•"/>
            </a:pPr>
            <a:r>
              <a:rPr lang="en-CA" sz="2800" dirty="0">
                <a:solidFill>
                  <a:schemeClr val="accent1">
                    <a:lumMod val="75000"/>
                  </a:schemeClr>
                </a:solidFill>
              </a:rPr>
              <a:t>Cinemas, candy stores, broadcasting, </a:t>
            </a:r>
            <a:r>
              <a:rPr lang="en-CA" sz="2800" dirty="0" err="1" smtClean="0">
                <a:solidFill>
                  <a:schemeClr val="accent1">
                    <a:lumMod val="75000"/>
                  </a:schemeClr>
                </a:solidFill>
              </a:rPr>
              <a:t>laundromats</a:t>
            </a:r>
            <a:r>
              <a:rPr lang="en-CA" sz="2800" dirty="0" smtClean="0">
                <a:solidFill>
                  <a:schemeClr val="accent1">
                    <a:lumMod val="75000"/>
                  </a:schemeClr>
                </a:solidFill>
              </a:rPr>
              <a:t>, etc.</a:t>
            </a:r>
            <a:endParaRPr lang="en-CA" sz="2800" dirty="0">
              <a:solidFill>
                <a:schemeClr val="accent1">
                  <a:lumMod val="75000"/>
                </a:schemeClr>
              </a:solidFill>
            </a:endParaRPr>
          </a:p>
        </p:txBody>
      </p:sp>
      <p:sp>
        <p:nvSpPr>
          <p:cNvPr id="7" name="Rectangle 6">
            <a:extLst>
              <a:ext uri="{FF2B5EF4-FFF2-40B4-BE49-F238E27FC236}">
                <a16:creationId xmlns:a16="http://schemas.microsoft.com/office/drawing/2014/main" xmlns="" id="{C3047691-7B04-46E3-AA24-03BB6CFC69AE}"/>
              </a:ext>
            </a:extLst>
          </p:cNvPr>
          <p:cNvSpPr/>
          <p:nvPr/>
        </p:nvSpPr>
        <p:spPr>
          <a:xfrm>
            <a:off x="1054094" y="1942069"/>
            <a:ext cx="6957229"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rPr>
              <a:t>Many employees may </a:t>
            </a:r>
            <a:r>
              <a:rPr lang="en-US" sz="2000" b="0" u="sng" cap="none" spc="0" dirty="0">
                <a:ln w="0"/>
                <a:solidFill>
                  <a:schemeClr val="accent1"/>
                </a:solidFill>
                <a:effectLst>
                  <a:outerShdw blurRad="38100" dist="25400" dir="5400000" algn="ctr" rotWithShape="0">
                    <a:srgbClr val="6E747A">
                      <a:alpha val="43000"/>
                    </a:srgbClr>
                  </a:outerShdw>
                </a:effectLst>
              </a:rPr>
              <a:t>refuse</a:t>
            </a:r>
            <a:r>
              <a:rPr lang="en-US" sz="2000" b="0" cap="none" spc="0" dirty="0">
                <a:ln w="0"/>
                <a:solidFill>
                  <a:schemeClr val="accent1"/>
                </a:solidFill>
                <a:effectLst>
                  <a:outerShdw blurRad="38100" dist="25400" dir="5400000" algn="ctr" rotWithShape="0">
                    <a:srgbClr val="6E747A">
                      <a:alpha val="43000"/>
                    </a:srgbClr>
                  </a:outerShdw>
                </a:effectLst>
              </a:rPr>
              <a:t> to work a holiday or Sunday </a:t>
            </a:r>
            <a:r>
              <a:rPr lang="en-US" sz="2000" b="0" i="1" cap="none" spc="0" dirty="0">
                <a:ln w="0"/>
                <a:solidFill>
                  <a:schemeClr val="accent1"/>
                </a:solidFill>
                <a:effectLst>
                  <a:outerShdw blurRad="38100" dist="25400" dir="5400000" algn="ctr" rotWithShape="0">
                    <a:srgbClr val="6E747A">
                      <a:alpha val="43000"/>
                    </a:srgbClr>
                  </a:outerShdw>
                </a:effectLst>
              </a:rPr>
              <a:t>except</a:t>
            </a:r>
            <a:r>
              <a:rPr lang="en-US" sz="2000" b="0" cap="none" spc="0" dirty="0">
                <a:ln w="0"/>
                <a:solidFill>
                  <a:schemeClr val="accent1"/>
                </a:solidFill>
                <a:effectLst>
                  <a:outerShdw blurRad="38100" dist="25400" dir="5400000" algn="ctr" rotWithShape="0">
                    <a:srgbClr val="6E747A">
                      <a:alpha val="43000"/>
                    </a:srgbClr>
                  </a:outerShdw>
                </a:effectLst>
              </a:rPr>
              <a:t>:</a:t>
            </a:r>
          </a:p>
        </p:txBody>
      </p:sp>
    </p:spTree>
    <p:extLst>
      <p:ext uri="{BB962C8B-B14F-4D97-AF65-F5344CB8AC3E}">
        <p14:creationId xmlns:p14="http://schemas.microsoft.com/office/powerpoint/2010/main" val="71504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Children</a:t>
            </a:r>
          </a:p>
        </p:txBody>
      </p:sp>
      <p:sp>
        <p:nvSpPr>
          <p:cNvPr id="3" name="Rectangle 2">
            <a:extLst>
              <a:ext uri="{FF2B5EF4-FFF2-40B4-BE49-F238E27FC236}">
                <a16:creationId xmlns:a16="http://schemas.microsoft.com/office/drawing/2014/main" xmlns="" id="{C6C9BD9A-D7E4-46D5-85E7-3B37BB8C0572}"/>
              </a:ext>
            </a:extLst>
          </p:cNvPr>
          <p:cNvSpPr/>
          <p:nvPr/>
        </p:nvSpPr>
        <p:spPr>
          <a:xfrm>
            <a:off x="531120" y="2967336"/>
            <a:ext cx="8081772" cy="2062103"/>
          </a:xfrm>
          <a:prstGeom prst="rect">
            <a:avLst/>
          </a:prstGeom>
          <a:noFill/>
        </p:spPr>
        <p:txBody>
          <a:bodyPr wrap="none" lIns="91440" tIns="45720" rIns="91440" bIns="45720">
            <a:spAutoFit/>
          </a:bodyPr>
          <a:lstStyle/>
          <a:p>
            <a:pPr algn="ctr"/>
            <a:r>
              <a:rPr lang="en-CA" sz="5400" b="0" cap="none" spc="0" dirty="0">
                <a:ln w="0"/>
                <a:solidFill>
                  <a:schemeClr val="accent1"/>
                </a:solidFill>
                <a:effectLst>
                  <a:outerShdw blurRad="38100" dist="25400" dir="5400000" algn="ctr" rotWithShape="0">
                    <a:srgbClr val="6E747A">
                      <a:alpha val="43000"/>
                    </a:srgbClr>
                  </a:outerShdw>
                </a:effectLst>
              </a:rPr>
              <a:t>0-18 years old – </a:t>
            </a:r>
            <a:r>
              <a:rPr lang="en-CA" sz="5400" b="1" cap="none" spc="0" dirty="0">
                <a:ln w="0"/>
                <a:solidFill>
                  <a:schemeClr val="accent1"/>
                </a:solidFill>
                <a:effectLst>
                  <a:outerShdw blurRad="38100" dist="25400" dir="5400000" algn="ctr" rotWithShape="0">
                    <a:srgbClr val="6E747A">
                      <a:alpha val="43000"/>
                    </a:srgbClr>
                  </a:outerShdw>
                </a:effectLst>
              </a:rPr>
              <a:t>child</a:t>
            </a:r>
          </a:p>
          <a:p>
            <a:pPr algn="ctr"/>
            <a:endParaRPr lang="en-CA" sz="1000" b="1" dirty="0">
              <a:ln w="0"/>
              <a:solidFill>
                <a:schemeClr val="accent1"/>
              </a:solidFill>
              <a:effectLst>
                <a:outerShdw blurRad="38100" dist="25400" dir="5400000" algn="ctr" rotWithShape="0">
                  <a:srgbClr val="6E747A">
                    <a:alpha val="43000"/>
                  </a:srgbClr>
                </a:outerShdw>
              </a:effectLst>
            </a:endParaRPr>
          </a:p>
          <a:p>
            <a:pPr algn="ctr"/>
            <a:endParaRPr lang="en-CA" sz="1000" b="1" cap="none" spc="0" dirty="0">
              <a:ln w="0"/>
              <a:solidFill>
                <a:schemeClr val="accent1"/>
              </a:solidFill>
              <a:effectLst>
                <a:outerShdw blurRad="38100" dist="25400" dir="5400000" algn="ctr" rotWithShape="0">
                  <a:srgbClr val="6E747A">
                    <a:alpha val="43000"/>
                  </a:srgbClr>
                </a:outerShdw>
              </a:effectLst>
            </a:endParaRPr>
          </a:p>
          <a:p>
            <a:pPr algn="ctr"/>
            <a:r>
              <a:rPr lang="en-CA" sz="5400" dirty="0">
                <a:ln w="0"/>
                <a:solidFill>
                  <a:schemeClr val="accent1"/>
                </a:solidFill>
                <a:effectLst>
                  <a:outerShdw blurRad="38100" dist="25400" dir="5400000" algn="ctr" rotWithShape="0">
                    <a:srgbClr val="6E747A">
                      <a:alpha val="43000"/>
                    </a:srgbClr>
                  </a:outerShdw>
                </a:effectLst>
              </a:rPr>
              <a:t>19+ - </a:t>
            </a:r>
            <a:r>
              <a:rPr lang="en-CA" sz="5400" b="1" dirty="0">
                <a:ln w="0"/>
                <a:solidFill>
                  <a:schemeClr val="accent1"/>
                </a:solidFill>
                <a:effectLst>
                  <a:outerShdw blurRad="38100" dist="25400" dir="5400000" algn="ctr" rotWithShape="0">
                    <a:srgbClr val="6E747A">
                      <a:alpha val="43000"/>
                    </a:srgbClr>
                  </a:outerShdw>
                </a:effectLst>
              </a:rPr>
              <a:t>adult</a:t>
            </a:r>
            <a:r>
              <a:rPr lang="en-CA" sz="5400" dirty="0">
                <a:ln w="0"/>
                <a:solidFill>
                  <a:schemeClr val="accent1"/>
                </a:solidFill>
                <a:effectLst>
                  <a:outerShdw blurRad="38100" dist="25400" dir="5400000" algn="ctr" rotWithShape="0">
                    <a:srgbClr val="6E747A">
                      <a:alpha val="43000"/>
                    </a:srgbClr>
                  </a:outerShdw>
                </a:effectLst>
              </a:rPr>
              <a:t> (age of majority)</a:t>
            </a:r>
            <a:endParaRPr lang="en-CA"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706108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Children</a:t>
            </a:r>
          </a:p>
        </p:txBody>
      </p:sp>
      <p:sp>
        <p:nvSpPr>
          <p:cNvPr id="3" name="Rectangle 2">
            <a:extLst>
              <a:ext uri="{FF2B5EF4-FFF2-40B4-BE49-F238E27FC236}">
                <a16:creationId xmlns:a16="http://schemas.microsoft.com/office/drawing/2014/main" xmlns="" id="{C6C9BD9A-D7E4-46D5-85E7-3B37BB8C0572}"/>
              </a:ext>
            </a:extLst>
          </p:cNvPr>
          <p:cNvSpPr/>
          <p:nvPr/>
        </p:nvSpPr>
        <p:spPr>
          <a:xfrm>
            <a:off x="1058509" y="1676400"/>
            <a:ext cx="7026984" cy="707886"/>
          </a:xfrm>
          <a:prstGeom prst="rect">
            <a:avLst/>
          </a:prstGeom>
          <a:noFill/>
        </p:spPr>
        <p:txBody>
          <a:bodyPr wrap="none" lIns="91440" tIns="45720" rIns="91440" bIns="45720">
            <a:spAutoFit/>
          </a:bodyPr>
          <a:lstStyle/>
          <a:p>
            <a:pPr algn="ctr"/>
            <a:r>
              <a:rPr lang="en-CA" sz="4000" b="0" cap="none" spc="0" dirty="0">
                <a:ln w="0"/>
                <a:solidFill>
                  <a:schemeClr val="accent1"/>
                </a:solidFill>
                <a:effectLst>
                  <a:outerShdw blurRad="38100" dist="25400" dir="5400000" algn="ctr" rotWithShape="0">
                    <a:srgbClr val="6E747A">
                      <a:alpha val="43000"/>
                    </a:srgbClr>
                  </a:outerShdw>
                </a:effectLst>
              </a:rPr>
              <a:t>Children </a:t>
            </a:r>
            <a:r>
              <a:rPr lang="en-CA" sz="4000" i="1" u="sng" dirty="0">
                <a:ln w="0"/>
                <a:solidFill>
                  <a:schemeClr val="accent1"/>
                </a:solidFill>
                <a:effectLst>
                  <a:outerShdw blurRad="38100" dist="25400" dir="5400000" algn="ctr" rotWithShape="0">
                    <a:srgbClr val="6E747A">
                      <a:alpha val="43000"/>
                    </a:srgbClr>
                  </a:outerShdw>
                </a:effectLst>
              </a:rPr>
              <a:t>can</a:t>
            </a:r>
            <a:r>
              <a:rPr lang="en-CA" sz="4000" dirty="0">
                <a:ln w="0"/>
                <a:solidFill>
                  <a:schemeClr val="accent1"/>
                </a:solidFill>
                <a:effectLst>
                  <a:outerShdw blurRad="38100" dist="25400" dir="5400000" algn="ctr" rotWithShape="0">
                    <a:srgbClr val="6E747A">
                      <a:alpha val="43000"/>
                    </a:srgbClr>
                  </a:outerShdw>
                </a:effectLst>
              </a:rPr>
              <a:t> work in Nova Scotia</a:t>
            </a:r>
            <a:endParaRPr lang="en-CA" sz="4000" b="0" cap="none" spc="0" dirty="0">
              <a:ln w="0"/>
              <a:solidFill>
                <a:schemeClr val="accent1"/>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xmlns="" id="{742F5259-2FD7-4DE4-ACFD-742E42E9C10A}"/>
              </a:ext>
            </a:extLst>
          </p:cNvPr>
          <p:cNvSpPr txBox="1"/>
          <p:nvPr/>
        </p:nvSpPr>
        <p:spPr>
          <a:xfrm>
            <a:off x="492919" y="2438400"/>
            <a:ext cx="8079581" cy="2862322"/>
          </a:xfrm>
          <a:prstGeom prst="rect">
            <a:avLst/>
          </a:prstGeom>
          <a:noFill/>
        </p:spPr>
        <p:txBody>
          <a:bodyPr wrap="square" rtlCol="0">
            <a:spAutoFit/>
          </a:bodyPr>
          <a:lstStyle/>
          <a:p>
            <a:r>
              <a:rPr lang="en-US" sz="3000" dirty="0">
                <a:solidFill>
                  <a:schemeClr val="accent1">
                    <a:lumMod val="75000"/>
                  </a:schemeClr>
                </a:solidFill>
              </a:rPr>
              <a:t>Children </a:t>
            </a:r>
            <a:r>
              <a:rPr lang="en-US" sz="3000" u="sng" dirty="0">
                <a:solidFill>
                  <a:schemeClr val="accent1">
                    <a:lumMod val="75000"/>
                  </a:schemeClr>
                </a:solidFill>
              </a:rPr>
              <a:t>under 14 </a:t>
            </a:r>
            <a:r>
              <a:rPr lang="en-US" sz="3000" dirty="0">
                <a:solidFill>
                  <a:schemeClr val="accent1">
                    <a:lumMod val="75000"/>
                  </a:schemeClr>
                </a:solidFill>
              </a:rPr>
              <a:t>cannot do work that would be considered </a:t>
            </a:r>
            <a:r>
              <a:rPr lang="en-US" sz="3000" b="1" dirty="0">
                <a:solidFill>
                  <a:schemeClr val="accent1">
                    <a:lumMod val="75000"/>
                  </a:schemeClr>
                </a:solidFill>
              </a:rPr>
              <a:t>harmful to their development</a:t>
            </a:r>
            <a:r>
              <a:rPr lang="en-US" sz="3000" dirty="0">
                <a:solidFill>
                  <a:schemeClr val="accent1">
                    <a:lumMod val="75000"/>
                  </a:schemeClr>
                </a:solidFill>
              </a:rPr>
              <a:t> or that would </a:t>
            </a:r>
            <a:r>
              <a:rPr lang="en-US" sz="3000" b="1" dirty="0">
                <a:solidFill>
                  <a:schemeClr val="accent1">
                    <a:lumMod val="75000"/>
                  </a:schemeClr>
                </a:solidFill>
              </a:rPr>
              <a:t>interfere with their schooling</a:t>
            </a:r>
          </a:p>
          <a:p>
            <a:pPr marL="800100" lvl="1" indent="-342900">
              <a:buFont typeface="Arial" panose="020B0604020202020204" pitchFamily="34" charset="0"/>
              <a:buChar char="•"/>
            </a:pPr>
            <a:r>
              <a:rPr lang="en-US" sz="3000" dirty="0">
                <a:solidFill>
                  <a:schemeClr val="accent1">
                    <a:lumMod val="75000"/>
                  </a:schemeClr>
                </a:solidFill>
              </a:rPr>
              <a:t>They cannot work for more than 8 hours OR if a school day, not more than 3</a:t>
            </a:r>
          </a:p>
          <a:p>
            <a:pPr marL="800100" lvl="1" indent="-342900">
              <a:buFont typeface="Arial" panose="020B0604020202020204" pitchFamily="34" charset="0"/>
              <a:buChar char="•"/>
            </a:pPr>
            <a:r>
              <a:rPr lang="en-US" sz="3000" dirty="0">
                <a:solidFill>
                  <a:schemeClr val="accent1">
                    <a:lumMod val="75000"/>
                  </a:schemeClr>
                </a:solidFill>
              </a:rPr>
              <a:t>They cannot work between 10 pm and 6 am</a:t>
            </a:r>
          </a:p>
        </p:txBody>
      </p:sp>
      <p:sp>
        <p:nvSpPr>
          <p:cNvPr id="6" name="TextBox 5">
            <a:extLst>
              <a:ext uri="{FF2B5EF4-FFF2-40B4-BE49-F238E27FC236}">
                <a16:creationId xmlns:a16="http://schemas.microsoft.com/office/drawing/2014/main" xmlns="" id="{138992DD-778A-4561-BC04-FE60DF78B890}"/>
              </a:ext>
            </a:extLst>
          </p:cNvPr>
          <p:cNvSpPr txBox="1"/>
          <p:nvPr/>
        </p:nvSpPr>
        <p:spPr>
          <a:xfrm>
            <a:off x="492919" y="5334000"/>
            <a:ext cx="7578830" cy="553998"/>
          </a:xfrm>
          <a:prstGeom prst="rect">
            <a:avLst/>
          </a:prstGeom>
          <a:noFill/>
        </p:spPr>
        <p:txBody>
          <a:bodyPr wrap="none" rtlCol="0">
            <a:spAutoFit/>
          </a:bodyPr>
          <a:lstStyle/>
          <a:p>
            <a:r>
              <a:rPr lang="en-CA" sz="3000" b="1" i="1" dirty="0">
                <a:solidFill>
                  <a:schemeClr val="accent1">
                    <a:lumMod val="75000"/>
                  </a:schemeClr>
                </a:solidFill>
              </a:rPr>
              <a:t>*Unless</a:t>
            </a:r>
            <a:r>
              <a:rPr lang="en-CA" sz="3000" dirty="0">
                <a:solidFill>
                  <a:schemeClr val="accent1">
                    <a:lumMod val="75000"/>
                  </a:schemeClr>
                </a:solidFill>
              </a:rPr>
              <a:t> you employ child who is in your family</a:t>
            </a:r>
            <a:endParaRPr lang="en-CA" sz="3000" b="1" i="1" dirty="0">
              <a:solidFill>
                <a:schemeClr val="accent1">
                  <a:lumMod val="75000"/>
                </a:schemeClr>
              </a:solidFill>
            </a:endParaRPr>
          </a:p>
        </p:txBody>
      </p:sp>
    </p:spTree>
    <p:extLst>
      <p:ext uri="{BB962C8B-B14F-4D97-AF65-F5344CB8AC3E}">
        <p14:creationId xmlns:p14="http://schemas.microsoft.com/office/powerpoint/2010/main" val="888183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Leaves of Absence</a:t>
            </a:r>
          </a:p>
        </p:txBody>
      </p:sp>
      <p:sp>
        <p:nvSpPr>
          <p:cNvPr id="3" name="TextBox 2">
            <a:extLst>
              <a:ext uri="{FF2B5EF4-FFF2-40B4-BE49-F238E27FC236}">
                <a16:creationId xmlns:a16="http://schemas.microsoft.com/office/drawing/2014/main" xmlns="" id="{C221912D-576B-4439-B65C-2EAE50047762}"/>
              </a:ext>
            </a:extLst>
          </p:cNvPr>
          <p:cNvSpPr txBox="1"/>
          <p:nvPr/>
        </p:nvSpPr>
        <p:spPr>
          <a:xfrm>
            <a:off x="1828800" y="2895600"/>
            <a:ext cx="4955203" cy="3785652"/>
          </a:xfrm>
          <a:prstGeom prst="rect">
            <a:avLst/>
          </a:prstGeom>
          <a:noFill/>
        </p:spPr>
        <p:txBody>
          <a:bodyPr wrap="none" rtlCol="0">
            <a:spAutoFit/>
          </a:bodyPr>
          <a:lstStyle/>
          <a:p>
            <a:pPr marL="800100" lvl="1" indent="-342900">
              <a:buFont typeface="Arial" panose="020B0604020202020204" pitchFamily="34" charset="0"/>
              <a:buChar char="•"/>
            </a:pPr>
            <a:r>
              <a:rPr lang="en-US" sz="2400" dirty="0">
                <a:solidFill>
                  <a:schemeClr val="accent1">
                    <a:lumMod val="75000"/>
                  </a:schemeClr>
                </a:solidFill>
              </a:rPr>
              <a:t>Pregnancy leave and parental leave</a:t>
            </a:r>
          </a:p>
          <a:p>
            <a:pPr marL="800100" lvl="1" indent="-342900">
              <a:buFont typeface="Arial" panose="020B0604020202020204" pitchFamily="34" charset="0"/>
              <a:buChar char="•"/>
            </a:pPr>
            <a:r>
              <a:rPr lang="en-US" sz="2400" dirty="0">
                <a:solidFill>
                  <a:schemeClr val="accent1">
                    <a:lumMod val="75000"/>
                  </a:schemeClr>
                </a:solidFill>
              </a:rPr>
              <a:t>Sick leave</a:t>
            </a:r>
          </a:p>
          <a:p>
            <a:pPr marL="800100" lvl="1" indent="-342900">
              <a:buFont typeface="Arial" panose="020B0604020202020204" pitchFamily="34" charset="0"/>
              <a:buChar char="•"/>
            </a:pPr>
            <a:r>
              <a:rPr lang="en-US" sz="2400" dirty="0">
                <a:solidFill>
                  <a:schemeClr val="accent1">
                    <a:lumMod val="75000"/>
                  </a:schemeClr>
                </a:solidFill>
              </a:rPr>
              <a:t>Compassionate care </a:t>
            </a:r>
            <a:r>
              <a:rPr lang="en-US" sz="2400" dirty="0" smtClean="0">
                <a:solidFill>
                  <a:schemeClr val="accent1">
                    <a:lumMod val="75000"/>
                  </a:schemeClr>
                </a:solidFill>
              </a:rPr>
              <a:t>leave</a:t>
            </a:r>
          </a:p>
          <a:p>
            <a:pPr marL="800100" lvl="1" indent="-342900">
              <a:buFont typeface="Arial" panose="020B0604020202020204" pitchFamily="34" charset="0"/>
              <a:buChar char="•"/>
            </a:pPr>
            <a:r>
              <a:rPr lang="en-US" sz="2400" dirty="0" smtClean="0">
                <a:solidFill>
                  <a:schemeClr val="accent1">
                    <a:lumMod val="75000"/>
                  </a:schemeClr>
                </a:solidFill>
              </a:rPr>
              <a:t>Critically Ill Child leave</a:t>
            </a:r>
            <a:endParaRPr lang="en-US" sz="2400" dirty="0">
              <a:solidFill>
                <a:schemeClr val="accent1">
                  <a:lumMod val="75000"/>
                </a:schemeClr>
              </a:solidFill>
            </a:endParaRPr>
          </a:p>
          <a:p>
            <a:pPr marL="800100" lvl="1" indent="-342900">
              <a:buFont typeface="Arial" panose="020B0604020202020204" pitchFamily="34" charset="0"/>
              <a:buChar char="•"/>
            </a:pPr>
            <a:r>
              <a:rPr lang="en-US" sz="2400" dirty="0">
                <a:solidFill>
                  <a:schemeClr val="accent1">
                    <a:lumMod val="75000"/>
                  </a:schemeClr>
                </a:solidFill>
              </a:rPr>
              <a:t>Bereavement </a:t>
            </a:r>
            <a:r>
              <a:rPr lang="en-US" sz="2400" dirty="0" smtClean="0">
                <a:solidFill>
                  <a:schemeClr val="accent1">
                    <a:lumMod val="75000"/>
                  </a:schemeClr>
                </a:solidFill>
              </a:rPr>
              <a:t>leave</a:t>
            </a:r>
          </a:p>
          <a:p>
            <a:pPr marL="800100" lvl="1" indent="-342900">
              <a:buFont typeface="Arial" panose="020B0604020202020204" pitchFamily="34" charset="0"/>
              <a:buChar char="•"/>
            </a:pPr>
            <a:r>
              <a:rPr lang="en-US" sz="2400" dirty="0" smtClean="0">
                <a:solidFill>
                  <a:schemeClr val="accent1">
                    <a:lumMod val="75000"/>
                  </a:schemeClr>
                </a:solidFill>
              </a:rPr>
              <a:t>Domestic Violence leave (2019)*</a:t>
            </a:r>
            <a:endParaRPr lang="en-US" sz="2400" dirty="0">
              <a:solidFill>
                <a:schemeClr val="accent1">
                  <a:lumMod val="75000"/>
                </a:schemeClr>
              </a:solidFill>
            </a:endParaRPr>
          </a:p>
          <a:p>
            <a:pPr marL="800100" lvl="1" indent="-342900">
              <a:buFont typeface="Arial" panose="020B0604020202020204" pitchFamily="34" charset="0"/>
              <a:buChar char="•"/>
            </a:pPr>
            <a:r>
              <a:rPr lang="en-US" sz="2400" dirty="0">
                <a:solidFill>
                  <a:schemeClr val="accent1">
                    <a:lumMod val="75000"/>
                  </a:schemeClr>
                </a:solidFill>
              </a:rPr>
              <a:t>Emergency leave</a:t>
            </a:r>
          </a:p>
          <a:p>
            <a:pPr marL="800100" lvl="1" indent="-342900">
              <a:buFont typeface="Arial" panose="020B0604020202020204" pitchFamily="34" charset="0"/>
              <a:buChar char="•"/>
            </a:pPr>
            <a:r>
              <a:rPr lang="en-US" sz="2400" dirty="0">
                <a:solidFill>
                  <a:schemeClr val="accent1">
                    <a:lumMod val="75000"/>
                  </a:schemeClr>
                </a:solidFill>
              </a:rPr>
              <a:t>Court leave</a:t>
            </a:r>
          </a:p>
          <a:p>
            <a:pPr marL="800100" lvl="1" indent="-342900">
              <a:buFont typeface="Arial" panose="020B0604020202020204" pitchFamily="34" charset="0"/>
              <a:buChar char="•"/>
            </a:pPr>
            <a:r>
              <a:rPr lang="en-US" sz="2400" dirty="0">
                <a:solidFill>
                  <a:schemeClr val="accent1">
                    <a:lumMod val="75000"/>
                  </a:schemeClr>
                </a:solidFill>
              </a:rPr>
              <a:t>Reservists </a:t>
            </a:r>
            <a:r>
              <a:rPr lang="en-US" sz="2400" dirty="0" smtClean="0">
                <a:solidFill>
                  <a:schemeClr val="accent1">
                    <a:lumMod val="75000"/>
                  </a:schemeClr>
                </a:solidFill>
              </a:rPr>
              <a:t>leave</a:t>
            </a:r>
          </a:p>
          <a:p>
            <a:pPr marL="800100" lvl="1" indent="-342900">
              <a:buFont typeface="Arial" panose="020B0604020202020204" pitchFamily="34" charset="0"/>
              <a:buChar char="•"/>
            </a:pPr>
            <a:r>
              <a:rPr lang="en-US" sz="2400" dirty="0" smtClean="0">
                <a:solidFill>
                  <a:schemeClr val="accent1">
                    <a:lumMod val="75000"/>
                  </a:schemeClr>
                </a:solidFill>
              </a:rPr>
              <a:t>Citizenship Ceremony Leave</a:t>
            </a:r>
            <a:endParaRPr lang="en-US" sz="2400" dirty="0">
              <a:solidFill>
                <a:schemeClr val="accent1">
                  <a:lumMod val="75000"/>
                </a:schemeClr>
              </a:solidFill>
            </a:endParaRPr>
          </a:p>
        </p:txBody>
      </p:sp>
      <p:sp>
        <p:nvSpPr>
          <p:cNvPr id="5" name="Rectangle 4">
            <a:extLst>
              <a:ext uri="{FF2B5EF4-FFF2-40B4-BE49-F238E27FC236}">
                <a16:creationId xmlns:a16="http://schemas.microsoft.com/office/drawing/2014/main" xmlns="" id="{22996E89-301D-493C-8F25-76243FB1FF97}"/>
              </a:ext>
            </a:extLst>
          </p:cNvPr>
          <p:cNvSpPr/>
          <p:nvPr/>
        </p:nvSpPr>
        <p:spPr>
          <a:xfrm>
            <a:off x="826331" y="1944158"/>
            <a:ext cx="7412757" cy="954107"/>
          </a:xfrm>
          <a:prstGeom prst="rect">
            <a:avLst/>
          </a:prstGeom>
          <a:noFill/>
        </p:spPr>
        <p:txBody>
          <a:bodyPr wrap="none" lIns="91440" tIns="45720" rIns="91440" bIns="45720">
            <a:spAutoFit/>
          </a:bodyPr>
          <a:lstStyle/>
          <a:p>
            <a:pPr algn="ctr"/>
            <a:r>
              <a:rPr lang="en-US" sz="2800" dirty="0">
                <a:ln w="0"/>
                <a:solidFill>
                  <a:schemeClr val="accent1"/>
                </a:solidFill>
                <a:effectLst>
                  <a:outerShdw blurRad="38100" dist="25400" dir="5400000" algn="ctr" rotWithShape="0">
                    <a:srgbClr val="6E747A">
                      <a:alpha val="43000"/>
                    </a:srgbClr>
                  </a:outerShdw>
                </a:effectLst>
              </a:rPr>
              <a:t>“</a:t>
            </a:r>
            <a:r>
              <a:rPr lang="en-US" sz="2800" u="sng" dirty="0">
                <a:ln w="0"/>
                <a:solidFill>
                  <a:schemeClr val="accent1"/>
                </a:solidFill>
                <a:effectLst>
                  <a:outerShdw blurRad="38100" dist="25400" dir="5400000" algn="ctr" rotWithShape="0">
                    <a:srgbClr val="6E747A">
                      <a:alpha val="43000"/>
                    </a:srgbClr>
                  </a:outerShdw>
                </a:effectLst>
              </a:rPr>
              <a:t>Leave of absence</a:t>
            </a:r>
            <a:r>
              <a:rPr lang="en-US" sz="2800" dirty="0">
                <a:ln w="0"/>
                <a:solidFill>
                  <a:schemeClr val="accent1"/>
                </a:solidFill>
                <a:effectLst>
                  <a:outerShdw blurRad="38100" dist="25400" dir="5400000" algn="ctr" rotWithShape="0">
                    <a:srgbClr val="6E747A">
                      <a:alpha val="43000"/>
                    </a:srgbClr>
                  </a:outerShdw>
                </a:effectLst>
              </a:rPr>
              <a:t>” – your employer lets you stop </a:t>
            </a:r>
          </a:p>
          <a:p>
            <a:pPr algn="ctr"/>
            <a:r>
              <a:rPr lang="en-US" sz="2800" dirty="0">
                <a:ln w="0"/>
                <a:solidFill>
                  <a:schemeClr val="accent1"/>
                </a:solidFill>
                <a:effectLst>
                  <a:outerShdw blurRad="38100" dist="25400" dir="5400000" algn="ctr" rotWithShape="0">
                    <a:srgbClr val="6E747A">
                      <a:alpha val="43000"/>
                    </a:srgbClr>
                  </a:outerShdw>
                </a:effectLst>
              </a:rPr>
              <a:t>working for a short time</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814821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Leaves of Absence</a:t>
            </a:r>
          </a:p>
        </p:txBody>
      </p:sp>
      <p:sp>
        <p:nvSpPr>
          <p:cNvPr id="3" name="TextBox 2">
            <a:extLst>
              <a:ext uri="{FF2B5EF4-FFF2-40B4-BE49-F238E27FC236}">
                <a16:creationId xmlns:a16="http://schemas.microsoft.com/office/drawing/2014/main" xmlns="" id="{C221912D-576B-4439-B65C-2EAE50047762}"/>
              </a:ext>
            </a:extLst>
          </p:cNvPr>
          <p:cNvSpPr txBox="1"/>
          <p:nvPr/>
        </p:nvSpPr>
        <p:spPr>
          <a:xfrm>
            <a:off x="1002559" y="2800482"/>
            <a:ext cx="7403739" cy="2677656"/>
          </a:xfrm>
          <a:prstGeom prst="rect">
            <a:avLst/>
          </a:prstGeom>
          <a:noFill/>
        </p:spPr>
        <p:txBody>
          <a:bodyPr wrap="none" rtlCol="0">
            <a:spAutoFit/>
          </a:bodyPr>
          <a:lstStyle/>
          <a:p>
            <a:pPr lvl="1"/>
            <a:r>
              <a:rPr lang="en-US" sz="2400" dirty="0">
                <a:solidFill>
                  <a:schemeClr val="accent1">
                    <a:lumMod val="75000"/>
                  </a:schemeClr>
                </a:solidFill>
              </a:rPr>
              <a:t>If you have worked for your employer for at least </a:t>
            </a:r>
            <a:r>
              <a:rPr lang="en-US" sz="2400" b="1" dirty="0">
                <a:solidFill>
                  <a:schemeClr val="accent1">
                    <a:lumMod val="75000"/>
                  </a:schemeClr>
                </a:solidFill>
              </a:rPr>
              <a:t>1 year…</a:t>
            </a:r>
          </a:p>
          <a:p>
            <a:pPr lvl="1"/>
            <a:endParaRPr lang="en-US" sz="2400" b="1" dirty="0">
              <a:solidFill>
                <a:schemeClr val="accent1">
                  <a:lumMod val="75000"/>
                </a:schemeClr>
              </a:solidFill>
            </a:endParaRPr>
          </a:p>
          <a:p>
            <a:pPr lvl="1"/>
            <a:r>
              <a:rPr lang="en-US" sz="2400" u="sng" dirty="0">
                <a:solidFill>
                  <a:schemeClr val="accent1">
                    <a:lumMod val="75000"/>
                  </a:schemeClr>
                </a:solidFill>
              </a:rPr>
              <a:t>Pregnancy Leave</a:t>
            </a:r>
            <a:r>
              <a:rPr lang="en-US" sz="2400" dirty="0">
                <a:solidFill>
                  <a:schemeClr val="accent1">
                    <a:lumMod val="75000"/>
                  </a:schemeClr>
                </a:solidFill>
              </a:rPr>
              <a:t> – 17 weeks</a:t>
            </a:r>
          </a:p>
          <a:p>
            <a:pPr lvl="1"/>
            <a:r>
              <a:rPr lang="en-US" sz="2400" u="sng" dirty="0">
                <a:solidFill>
                  <a:schemeClr val="accent1">
                    <a:lumMod val="75000"/>
                  </a:schemeClr>
                </a:solidFill>
              </a:rPr>
              <a:t>Parental Leave</a:t>
            </a:r>
            <a:r>
              <a:rPr lang="en-US" sz="2400" dirty="0">
                <a:solidFill>
                  <a:schemeClr val="accent1">
                    <a:lumMod val="75000"/>
                  </a:schemeClr>
                </a:solidFill>
              </a:rPr>
              <a:t> – 52 weeks</a:t>
            </a:r>
          </a:p>
          <a:p>
            <a:pPr marL="1371600" lvl="2" indent="-457200">
              <a:buFont typeface="Arial" panose="020B0604020202020204" pitchFamily="34" charset="0"/>
              <a:buChar char="•"/>
            </a:pPr>
            <a:r>
              <a:rPr lang="en-US" sz="2400" dirty="0">
                <a:solidFill>
                  <a:schemeClr val="accent1">
                    <a:lumMod val="75000"/>
                  </a:schemeClr>
                </a:solidFill>
              </a:rPr>
              <a:t>Newborn or newly adopted child</a:t>
            </a:r>
          </a:p>
          <a:p>
            <a:pPr marL="1371600" lvl="2" indent="-457200">
              <a:buFont typeface="Arial" panose="020B0604020202020204" pitchFamily="34" charset="0"/>
              <a:buChar char="•"/>
            </a:pPr>
            <a:r>
              <a:rPr lang="en-US" sz="2400" dirty="0">
                <a:solidFill>
                  <a:schemeClr val="accent1">
                    <a:lumMod val="75000"/>
                  </a:schemeClr>
                </a:solidFill>
              </a:rPr>
              <a:t>Applies to both parents</a:t>
            </a:r>
          </a:p>
          <a:p>
            <a:pPr marL="1371600" lvl="2" indent="-457200">
              <a:buFont typeface="Arial" panose="020B0604020202020204" pitchFamily="34" charset="0"/>
              <a:buChar char="•"/>
            </a:pPr>
            <a:r>
              <a:rPr lang="en-US" sz="2400" dirty="0">
                <a:solidFill>
                  <a:schemeClr val="accent1">
                    <a:lumMod val="75000"/>
                  </a:schemeClr>
                </a:solidFill>
              </a:rPr>
              <a:t>Can be divided</a:t>
            </a:r>
          </a:p>
        </p:txBody>
      </p:sp>
      <p:sp>
        <p:nvSpPr>
          <p:cNvPr id="5" name="Rectangle 4">
            <a:extLst>
              <a:ext uri="{FF2B5EF4-FFF2-40B4-BE49-F238E27FC236}">
                <a16:creationId xmlns:a16="http://schemas.microsoft.com/office/drawing/2014/main" xmlns="" id="{22996E89-301D-493C-8F25-76243FB1FF97}"/>
              </a:ext>
            </a:extLst>
          </p:cNvPr>
          <p:cNvSpPr/>
          <p:nvPr/>
        </p:nvSpPr>
        <p:spPr>
          <a:xfrm>
            <a:off x="1574511" y="1944157"/>
            <a:ext cx="5916403" cy="707886"/>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Pregnancy &amp; parental leave</a:t>
            </a:r>
          </a:p>
        </p:txBody>
      </p:sp>
    </p:spTree>
    <p:extLst>
      <p:ext uri="{BB962C8B-B14F-4D97-AF65-F5344CB8AC3E}">
        <p14:creationId xmlns:p14="http://schemas.microsoft.com/office/powerpoint/2010/main" val="1156016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Leaves of Absence</a:t>
            </a:r>
          </a:p>
        </p:txBody>
      </p:sp>
      <p:sp>
        <p:nvSpPr>
          <p:cNvPr id="3" name="TextBox 2">
            <a:extLst>
              <a:ext uri="{FF2B5EF4-FFF2-40B4-BE49-F238E27FC236}">
                <a16:creationId xmlns:a16="http://schemas.microsoft.com/office/drawing/2014/main" xmlns="" id="{C221912D-576B-4439-B65C-2EAE50047762}"/>
              </a:ext>
            </a:extLst>
          </p:cNvPr>
          <p:cNvSpPr txBox="1"/>
          <p:nvPr/>
        </p:nvSpPr>
        <p:spPr>
          <a:xfrm>
            <a:off x="-14837" y="2875002"/>
            <a:ext cx="8686993" cy="1569660"/>
          </a:xfrm>
          <a:prstGeom prst="rect">
            <a:avLst/>
          </a:prstGeom>
          <a:noFill/>
        </p:spPr>
        <p:txBody>
          <a:bodyPr wrap="none" rtlCol="0">
            <a:spAutoFit/>
          </a:bodyPr>
          <a:lstStyle/>
          <a:p>
            <a:pPr lvl="1" algn="ctr"/>
            <a:r>
              <a:rPr lang="en-US" sz="2400" dirty="0">
                <a:solidFill>
                  <a:schemeClr val="accent1">
                    <a:lumMod val="75000"/>
                  </a:schemeClr>
                </a:solidFill>
              </a:rPr>
              <a:t>Up to </a:t>
            </a:r>
            <a:r>
              <a:rPr lang="en-US" sz="2400" b="1" u="sng" dirty="0">
                <a:solidFill>
                  <a:schemeClr val="accent1">
                    <a:lumMod val="75000"/>
                  </a:schemeClr>
                </a:solidFill>
              </a:rPr>
              <a:t>3 days</a:t>
            </a:r>
            <a:r>
              <a:rPr lang="en-US" sz="2400" dirty="0">
                <a:solidFill>
                  <a:schemeClr val="accent1">
                    <a:lumMod val="75000"/>
                  </a:schemeClr>
                </a:solidFill>
              </a:rPr>
              <a:t> every year</a:t>
            </a:r>
          </a:p>
          <a:p>
            <a:pPr lvl="1" algn="ctr"/>
            <a:endParaRPr lang="en-US" sz="2400" dirty="0">
              <a:solidFill>
                <a:schemeClr val="accent1">
                  <a:lumMod val="75000"/>
                </a:schemeClr>
              </a:solidFill>
            </a:endParaRPr>
          </a:p>
          <a:p>
            <a:pPr marL="1371600" lvl="2" indent="-457200">
              <a:buFont typeface="Arial" panose="020B0604020202020204" pitchFamily="34" charset="0"/>
              <a:buChar char="•"/>
            </a:pPr>
            <a:r>
              <a:rPr lang="en-US" sz="2400" dirty="0">
                <a:solidFill>
                  <a:schemeClr val="accent1">
                    <a:lumMod val="75000"/>
                  </a:schemeClr>
                </a:solidFill>
              </a:rPr>
              <a:t>May be used for medical, dental, or similar appointments</a:t>
            </a:r>
          </a:p>
          <a:p>
            <a:pPr marL="1371600" lvl="2" indent="-457200">
              <a:buFont typeface="Arial" panose="020B0604020202020204" pitchFamily="34" charset="0"/>
              <a:buChar char="•"/>
            </a:pPr>
            <a:r>
              <a:rPr lang="en-US" sz="2400" dirty="0">
                <a:solidFill>
                  <a:schemeClr val="accent1">
                    <a:lumMod val="75000"/>
                  </a:schemeClr>
                </a:solidFill>
              </a:rPr>
              <a:t>May be used to care for ill parent, child, or other family member</a:t>
            </a:r>
          </a:p>
        </p:txBody>
      </p:sp>
      <p:sp>
        <p:nvSpPr>
          <p:cNvPr id="5" name="Rectangle 4">
            <a:extLst>
              <a:ext uri="{FF2B5EF4-FFF2-40B4-BE49-F238E27FC236}">
                <a16:creationId xmlns:a16="http://schemas.microsoft.com/office/drawing/2014/main" xmlns="" id="{22996E89-301D-493C-8F25-76243FB1FF97}"/>
              </a:ext>
            </a:extLst>
          </p:cNvPr>
          <p:cNvSpPr/>
          <p:nvPr/>
        </p:nvSpPr>
        <p:spPr>
          <a:xfrm>
            <a:off x="3427861" y="1944157"/>
            <a:ext cx="2209709" cy="707886"/>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Sick leave</a:t>
            </a:r>
          </a:p>
        </p:txBody>
      </p:sp>
    </p:spTree>
    <p:extLst>
      <p:ext uri="{BB962C8B-B14F-4D97-AF65-F5344CB8AC3E}">
        <p14:creationId xmlns:p14="http://schemas.microsoft.com/office/powerpoint/2010/main" val="390114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7A6C6B-E684-4CC7-B775-0AFBD858E2BF}"/>
              </a:ext>
            </a:extLst>
          </p:cNvPr>
          <p:cNvSpPr>
            <a:spLocks noGrp="1"/>
          </p:cNvSpPr>
          <p:nvPr>
            <p:ph type="title"/>
          </p:nvPr>
        </p:nvSpPr>
        <p:spPr/>
        <p:txBody>
          <a:bodyPr/>
          <a:lstStyle/>
          <a:p>
            <a:r>
              <a:rPr lang="en-CA" dirty="0"/>
              <a:t>Who is </a:t>
            </a:r>
            <a:r>
              <a:rPr lang="en-CA" b="1" dirty="0"/>
              <a:t>NOT</a:t>
            </a:r>
            <a:r>
              <a:rPr lang="en-CA" dirty="0"/>
              <a:t> an “employee”?</a:t>
            </a:r>
          </a:p>
        </p:txBody>
      </p:sp>
      <p:sp>
        <p:nvSpPr>
          <p:cNvPr id="5" name="Oval 4">
            <a:extLst>
              <a:ext uri="{FF2B5EF4-FFF2-40B4-BE49-F238E27FC236}">
                <a16:creationId xmlns:a16="http://schemas.microsoft.com/office/drawing/2014/main" xmlns="" id="{285A04A3-91BF-4FE9-AF67-AB3677255348}"/>
              </a:ext>
            </a:extLst>
          </p:cNvPr>
          <p:cNvSpPr/>
          <p:nvPr/>
        </p:nvSpPr>
        <p:spPr>
          <a:xfrm>
            <a:off x="135844" y="1447800"/>
            <a:ext cx="2759755" cy="3305783"/>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CA" sz="2500" b="1" u="sng" dirty="0"/>
              <a:t>Union Members</a:t>
            </a:r>
          </a:p>
          <a:p>
            <a:pPr algn="ctr"/>
            <a:r>
              <a:rPr lang="en-CA" sz="2400" dirty="0"/>
              <a:t>Governed by </a:t>
            </a:r>
            <a:r>
              <a:rPr lang="en-CA" sz="2400" i="1" dirty="0"/>
              <a:t>Trade Union Act</a:t>
            </a:r>
            <a:r>
              <a:rPr lang="en-CA" sz="2400" dirty="0"/>
              <a:t> and Collective Agreement</a:t>
            </a:r>
          </a:p>
        </p:txBody>
      </p:sp>
      <p:sp>
        <p:nvSpPr>
          <p:cNvPr id="7" name="Oval 6">
            <a:extLst>
              <a:ext uri="{FF2B5EF4-FFF2-40B4-BE49-F238E27FC236}">
                <a16:creationId xmlns:a16="http://schemas.microsoft.com/office/drawing/2014/main" xmlns="" id="{F5D3652C-A487-42B0-B668-9648FD2FE3B4}"/>
              </a:ext>
            </a:extLst>
          </p:cNvPr>
          <p:cNvSpPr/>
          <p:nvPr/>
        </p:nvSpPr>
        <p:spPr>
          <a:xfrm>
            <a:off x="2348218" y="3581401"/>
            <a:ext cx="2680982" cy="3198328"/>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CA" sz="2500" b="1" u="sng" dirty="0"/>
              <a:t>Independent Contractors</a:t>
            </a:r>
          </a:p>
          <a:p>
            <a:pPr algn="ctr"/>
            <a:r>
              <a:rPr lang="en-CA" sz="2500" dirty="0"/>
              <a:t>-Own tools</a:t>
            </a:r>
          </a:p>
          <a:p>
            <a:pPr algn="ctr"/>
            <a:r>
              <a:rPr lang="en-CA" sz="2500" dirty="0"/>
              <a:t>-Control </a:t>
            </a:r>
          </a:p>
        </p:txBody>
      </p:sp>
      <p:sp>
        <p:nvSpPr>
          <p:cNvPr id="8" name="Oval 7">
            <a:extLst>
              <a:ext uri="{FF2B5EF4-FFF2-40B4-BE49-F238E27FC236}">
                <a16:creationId xmlns:a16="http://schemas.microsoft.com/office/drawing/2014/main" xmlns="" id="{2762B3AB-A91D-4C30-B411-992B980FC47C}"/>
              </a:ext>
            </a:extLst>
          </p:cNvPr>
          <p:cNvSpPr/>
          <p:nvPr/>
        </p:nvSpPr>
        <p:spPr>
          <a:xfrm>
            <a:off x="4114800" y="1143000"/>
            <a:ext cx="2375186" cy="2884957"/>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CA" sz="2500" b="1" u="sng" dirty="0"/>
              <a:t>Self-Employed</a:t>
            </a:r>
          </a:p>
          <a:p>
            <a:pPr algn="ctr"/>
            <a:r>
              <a:rPr lang="en-CA" sz="2500" dirty="0"/>
              <a:t>-No boss</a:t>
            </a:r>
          </a:p>
          <a:p>
            <a:pPr algn="ctr"/>
            <a:r>
              <a:rPr lang="en-CA" sz="2500" dirty="0"/>
              <a:t>-Control nearly everything</a:t>
            </a:r>
          </a:p>
        </p:txBody>
      </p:sp>
      <p:sp>
        <p:nvSpPr>
          <p:cNvPr id="9" name="Oval 8">
            <a:extLst>
              <a:ext uri="{FF2B5EF4-FFF2-40B4-BE49-F238E27FC236}">
                <a16:creationId xmlns:a16="http://schemas.microsoft.com/office/drawing/2014/main" xmlns="" id="{536CEDEB-B236-43C1-ABD7-D7352A7A4F38}"/>
              </a:ext>
            </a:extLst>
          </p:cNvPr>
          <p:cNvSpPr/>
          <p:nvPr/>
        </p:nvSpPr>
        <p:spPr>
          <a:xfrm>
            <a:off x="6096001" y="3429000"/>
            <a:ext cx="2819400" cy="3429000"/>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CA" sz="2500" b="1" u="sng" dirty="0"/>
              <a:t>Management</a:t>
            </a:r>
          </a:p>
          <a:p>
            <a:pPr algn="ctr"/>
            <a:r>
              <a:rPr lang="en-CA" sz="2400" dirty="0"/>
              <a:t>Certain rules will not apply or will apply differently</a:t>
            </a:r>
          </a:p>
        </p:txBody>
      </p:sp>
    </p:spTree>
    <p:extLst>
      <p:ext uri="{BB962C8B-B14F-4D97-AF65-F5344CB8AC3E}">
        <p14:creationId xmlns:p14="http://schemas.microsoft.com/office/powerpoint/2010/main" val="35324717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Leaves of Absence</a:t>
            </a:r>
          </a:p>
        </p:txBody>
      </p:sp>
      <p:sp>
        <p:nvSpPr>
          <p:cNvPr id="3" name="TextBox 2">
            <a:extLst>
              <a:ext uri="{FF2B5EF4-FFF2-40B4-BE49-F238E27FC236}">
                <a16:creationId xmlns:a16="http://schemas.microsoft.com/office/drawing/2014/main" xmlns="" id="{C221912D-576B-4439-B65C-2EAE50047762}"/>
              </a:ext>
            </a:extLst>
          </p:cNvPr>
          <p:cNvSpPr txBox="1"/>
          <p:nvPr/>
        </p:nvSpPr>
        <p:spPr>
          <a:xfrm>
            <a:off x="113916" y="3152001"/>
            <a:ext cx="8429486" cy="630942"/>
          </a:xfrm>
          <a:prstGeom prst="rect">
            <a:avLst/>
          </a:prstGeom>
          <a:noFill/>
        </p:spPr>
        <p:txBody>
          <a:bodyPr wrap="none" rtlCol="0">
            <a:spAutoFit/>
          </a:bodyPr>
          <a:lstStyle/>
          <a:p>
            <a:pPr lvl="1" algn="ctr"/>
            <a:r>
              <a:rPr lang="en-US" sz="3500" dirty="0">
                <a:solidFill>
                  <a:schemeClr val="accent1">
                    <a:lumMod val="75000"/>
                  </a:schemeClr>
                </a:solidFill>
              </a:rPr>
              <a:t>Up to </a:t>
            </a:r>
            <a:r>
              <a:rPr lang="en-US" sz="3500" b="1" u="sng" dirty="0">
                <a:solidFill>
                  <a:schemeClr val="accent1">
                    <a:lumMod val="75000"/>
                  </a:schemeClr>
                </a:solidFill>
              </a:rPr>
              <a:t>5 days</a:t>
            </a:r>
            <a:r>
              <a:rPr lang="en-US" sz="3500" dirty="0">
                <a:solidFill>
                  <a:schemeClr val="accent1">
                    <a:lumMod val="75000"/>
                  </a:schemeClr>
                </a:solidFill>
              </a:rPr>
              <a:t> in a row if a family member dies</a:t>
            </a:r>
          </a:p>
        </p:txBody>
      </p:sp>
      <p:sp>
        <p:nvSpPr>
          <p:cNvPr id="5" name="Rectangle 4">
            <a:extLst>
              <a:ext uri="{FF2B5EF4-FFF2-40B4-BE49-F238E27FC236}">
                <a16:creationId xmlns:a16="http://schemas.microsoft.com/office/drawing/2014/main" xmlns="" id="{22996E89-301D-493C-8F25-76243FB1FF97}"/>
              </a:ext>
            </a:extLst>
          </p:cNvPr>
          <p:cNvSpPr/>
          <p:nvPr/>
        </p:nvSpPr>
        <p:spPr>
          <a:xfrm>
            <a:off x="2425987" y="1944157"/>
            <a:ext cx="4213463" cy="707886"/>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Bereavement leave</a:t>
            </a:r>
          </a:p>
        </p:txBody>
      </p:sp>
    </p:spTree>
    <p:extLst>
      <p:ext uri="{BB962C8B-B14F-4D97-AF65-F5344CB8AC3E}">
        <p14:creationId xmlns:p14="http://schemas.microsoft.com/office/powerpoint/2010/main" val="23721596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Leaves of Absence</a:t>
            </a:r>
          </a:p>
        </p:txBody>
      </p:sp>
      <p:sp>
        <p:nvSpPr>
          <p:cNvPr id="3" name="TextBox 2">
            <a:extLst>
              <a:ext uri="{FF2B5EF4-FFF2-40B4-BE49-F238E27FC236}">
                <a16:creationId xmlns:a16="http://schemas.microsoft.com/office/drawing/2014/main" xmlns="" id="{C221912D-576B-4439-B65C-2EAE50047762}"/>
              </a:ext>
            </a:extLst>
          </p:cNvPr>
          <p:cNvSpPr txBox="1"/>
          <p:nvPr/>
        </p:nvSpPr>
        <p:spPr>
          <a:xfrm>
            <a:off x="533400" y="2800482"/>
            <a:ext cx="7817314" cy="1938992"/>
          </a:xfrm>
          <a:prstGeom prst="rect">
            <a:avLst/>
          </a:prstGeom>
          <a:noFill/>
        </p:spPr>
        <p:txBody>
          <a:bodyPr wrap="none" rtlCol="0">
            <a:spAutoFit/>
          </a:bodyPr>
          <a:lstStyle/>
          <a:p>
            <a:pPr lvl="1"/>
            <a:r>
              <a:rPr lang="en-US" sz="2400" dirty="0">
                <a:solidFill>
                  <a:schemeClr val="accent1">
                    <a:lumMod val="75000"/>
                  </a:schemeClr>
                </a:solidFill>
              </a:rPr>
              <a:t>If you have worked for your employer for at least </a:t>
            </a:r>
            <a:r>
              <a:rPr lang="en-US" sz="2400" b="1" dirty="0">
                <a:solidFill>
                  <a:schemeClr val="accent1">
                    <a:lumMod val="75000"/>
                  </a:schemeClr>
                </a:solidFill>
              </a:rPr>
              <a:t>3 months…</a:t>
            </a:r>
          </a:p>
          <a:p>
            <a:pPr lvl="1"/>
            <a:endParaRPr lang="en-US" sz="2400" b="1" dirty="0">
              <a:solidFill>
                <a:schemeClr val="accent1">
                  <a:lumMod val="75000"/>
                </a:schemeClr>
              </a:solidFill>
            </a:endParaRPr>
          </a:p>
          <a:p>
            <a:pPr lvl="1"/>
            <a:r>
              <a:rPr lang="en-US" sz="2400" dirty="0">
                <a:solidFill>
                  <a:schemeClr val="accent1">
                    <a:lumMod val="75000"/>
                  </a:schemeClr>
                </a:solidFill>
              </a:rPr>
              <a:t>You may take  up to </a:t>
            </a:r>
            <a:r>
              <a:rPr lang="en-US" sz="2400" u="sng" dirty="0">
                <a:solidFill>
                  <a:schemeClr val="accent1">
                    <a:lumMod val="75000"/>
                  </a:schemeClr>
                </a:solidFill>
              </a:rPr>
              <a:t>28 weeks </a:t>
            </a:r>
            <a:r>
              <a:rPr lang="en-US" sz="2400" dirty="0">
                <a:solidFill>
                  <a:schemeClr val="accent1">
                    <a:lumMod val="75000"/>
                  </a:schemeClr>
                </a:solidFill>
              </a:rPr>
              <a:t>to take care of a seriously</a:t>
            </a:r>
          </a:p>
          <a:p>
            <a:pPr lvl="1"/>
            <a:r>
              <a:rPr lang="en-US" sz="2400" dirty="0">
                <a:solidFill>
                  <a:schemeClr val="accent1">
                    <a:lumMod val="75000"/>
                  </a:schemeClr>
                </a:solidFill>
              </a:rPr>
              <a:t>ill family member</a:t>
            </a:r>
          </a:p>
          <a:p>
            <a:pPr marL="1371600" lvl="2" indent="-457200">
              <a:buFont typeface="Arial" panose="020B0604020202020204" pitchFamily="34" charset="0"/>
              <a:buChar char="•"/>
            </a:pPr>
            <a:r>
              <a:rPr lang="en-US" sz="2400" dirty="0">
                <a:solidFill>
                  <a:schemeClr val="accent1">
                    <a:lumMod val="75000"/>
                  </a:schemeClr>
                </a:solidFill>
              </a:rPr>
              <a:t>Certificate from doctor</a:t>
            </a:r>
          </a:p>
        </p:txBody>
      </p:sp>
      <p:sp>
        <p:nvSpPr>
          <p:cNvPr id="5" name="Rectangle 4">
            <a:extLst>
              <a:ext uri="{FF2B5EF4-FFF2-40B4-BE49-F238E27FC236}">
                <a16:creationId xmlns:a16="http://schemas.microsoft.com/office/drawing/2014/main" xmlns="" id="{22996E89-301D-493C-8F25-76243FB1FF97}"/>
              </a:ext>
            </a:extLst>
          </p:cNvPr>
          <p:cNvSpPr/>
          <p:nvPr/>
        </p:nvSpPr>
        <p:spPr>
          <a:xfrm>
            <a:off x="1722924" y="1944157"/>
            <a:ext cx="5619597" cy="707886"/>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Compassionate care leave</a:t>
            </a:r>
          </a:p>
        </p:txBody>
      </p:sp>
    </p:spTree>
    <p:extLst>
      <p:ext uri="{BB962C8B-B14F-4D97-AF65-F5344CB8AC3E}">
        <p14:creationId xmlns:p14="http://schemas.microsoft.com/office/powerpoint/2010/main" val="4106061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Leaves of Absence</a:t>
            </a:r>
          </a:p>
        </p:txBody>
      </p:sp>
      <p:sp>
        <p:nvSpPr>
          <p:cNvPr id="3" name="TextBox 2">
            <a:extLst>
              <a:ext uri="{FF2B5EF4-FFF2-40B4-BE49-F238E27FC236}">
                <a16:creationId xmlns:a16="http://schemas.microsoft.com/office/drawing/2014/main" xmlns="" id="{C221912D-576B-4439-B65C-2EAE50047762}"/>
              </a:ext>
            </a:extLst>
          </p:cNvPr>
          <p:cNvSpPr txBox="1"/>
          <p:nvPr/>
        </p:nvSpPr>
        <p:spPr>
          <a:xfrm>
            <a:off x="609600" y="2800481"/>
            <a:ext cx="7817314" cy="2308324"/>
          </a:xfrm>
          <a:prstGeom prst="rect">
            <a:avLst/>
          </a:prstGeom>
          <a:noFill/>
        </p:spPr>
        <p:txBody>
          <a:bodyPr wrap="none" rtlCol="0">
            <a:spAutoFit/>
          </a:bodyPr>
          <a:lstStyle/>
          <a:p>
            <a:pPr lvl="1"/>
            <a:r>
              <a:rPr lang="en-US" sz="2400" dirty="0">
                <a:solidFill>
                  <a:schemeClr val="accent1">
                    <a:lumMod val="75000"/>
                  </a:schemeClr>
                </a:solidFill>
              </a:rPr>
              <a:t>If you have worked for your employer for at least </a:t>
            </a:r>
            <a:r>
              <a:rPr lang="en-US" sz="2400" b="1" dirty="0">
                <a:solidFill>
                  <a:schemeClr val="accent1">
                    <a:lumMod val="75000"/>
                  </a:schemeClr>
                </a:solidFill>
              </a:rPr>
              <a:t>3 months…</a:t>
            </a:r>
          </a:p>
          <a:p>
            <a:pPr lvl="1"/>
            <a:endParaRPr lang="en-US" sz="2400" b="1" dirty="0">
              <a:solidFill>
                <a:schemeClr val="accent1">
                  <a:lumMod val="75000"/>
                </a:schemeClr>
              </a:solidFill>
            </a:endParaRPr>
          </a:p>
          <a:p>
            <a:pPr lvl="1"/>
            <a:r>
              <a:rPr lang="en-US" sz="2400" dirty="0">
                <a:solidFill>
                  <a:schemeClr val="accent1">
                    <a:lumMod val="75000"/>
                  </a:schemeClr>
                </a:solidFill>
              </a:rPr>
              <a:t>You may take  up to </a:t>
            </a:r>
            <a:r>
              <a:rPr lang="en-US" sz="2400" u="sng" dirty="0">
                <a:solidFill>
                  <a:schemeClr val="accent1">
                    <a:lumMod val="75000"/>
                  </a:schemeClr>
                </a:solidFill>
              </a:rPr>
              <a:t>37 weeks </a:t>
            </a:r>
            <a:r>
              <a:rPr lang="en-US" sz="2400" dirty="0">
                <a:solidFill>
                  <a:schemeClr val="accent1">
                    <a:lumMod val="75000"/>
                  </a:schemeClr>
                </a:solidFill>
              </a:rPr>
              <a:t>to take care of a seriously</a:t>
            </a:r>
          </a:p>
          <a:p>
            <a:pPr lvl="1"/>
            <a:r>
              <a:rPr lang="en-US" sz="2400" dirty="0">
                <a:solidFill>
                  <a:schemeClr val="accent1">
                    <a:lumMod val="75000"/>
                  </a:schemeClr>
                </a:solidFill>
              </a:rPr>
              <a:t>ill child</a:t>
            </a:r>
          </a:p>
          <a:p>
            <a:pPr marL="1371600" lvl="2" indent="-457200">
              <a:buFont typeface="Arial" panose="020B0604020202020204" pitchFamily="34" charset="0"/>
              <a:buChar char="•"/>
            </a:pPr>
            <a:r>
              <a:rPr lang="en-US" sz="2400" dirty="0">
                <a:solidFill>
                  <a:schemeClr val="accent1">
                    <a:lumMod val="75000"/>
                  </a:schemeClr>
                </a:solidFill>
              </a:rPr>
              <a:t>Certificate from doctor</a:t>
            </a:r>
          </a:p>
          <a:p>
            <a:pPr marL="1371600" lvl="2" indent="-457200">
              <a:buFont typeface="Arial" panose="020B0604020202020204" pitchFamily="34" charset="0"/>
              <a:buChar char="•"/>
            </a:pPr>
            <a:r>
              <a:rPr lang="en-US" sz="2400" dirty="0">
                <a:solidFill>
                  <a:schemeClr val="accent1">
                    <a:lumMod val="75000"/>
                  </a:schemeClr>
                </a:solidFill>
              </a:rPr>
              <a:t>May be broken up over a total of 52 weeks</a:t>
            </a:r>
          </a:p>
        </p:txBody>
      </p:sp>
      <p:sp>
        <p:nvSpPr>
          <p:cNvPr id="5" name="Rectangle 4">
            <a:extLst>
              <a:ext uri="{FF2B5EF4-FFF2-40B4-BE49-F238E27FC236}">
                <a16:creationId xmlns:a16="http://schemas.microsoft.com/office/drawing/2014/main" xmlns="" id="{22996E89-301D-493C-8F25-76243FB1FF97}"/>
              </a:ext>
            </a:extLst>
          </p:cNvPr>
          <p:cNvSpPr/>
          <p:nvPr/>
        </p:nvSpPr>
        <p:spPr>
          <a:xfrm>
            <a:off x="2132603" y="1944157"/>
            <a:ext cx="4800250" cy="707886"/>
          </a:xfrm>
          <a:prstGeom prst="rect">
            <a:avLst/>
          </a:prstGeom>
          <a:noFill/>
        </p:spPr>
        <p:txBody>
          <a:bodyPr wrap="none" lIns="91440" tIns="45720" rIns="91440" bIns="45720">
            <a:spAutoFit/>
          </a:bodyPr>
          <a:lstStyle/>
          <a:p>
            <a:pPr algn="ctr"/>
            <a:r>
              <a:rPr lang="en-US" sz="4000" i="1" u="sng" dirty="0">
                <a:ln w="0"/>
                <a:solidFill>
                  <a:schemeClr val="accent1"/>
                </a:solidFill>
                <a:effectLst>
                  <a:outerShdw blurRad="38100" dist="25400" dir="5400000" algn="ctr" rotWithShape="0">
                    <a:srgbClr val="6E747A">
                      <a:alpha val="43000"/>
                    </a:srgbClr>
                  </a:outerShdw>
                </a:effectLst>
              </a:rPr>
              <a:t>Critically</a:t>
            </a:r>
            <a:r>
              <a:rPr lang="en-US" sz="4000" u="sng" dirty="0">
                <a:ln w="0"/>
                <a:solidFill>
                  <a:schemeClr val="accent1"/>
                </a:solidFill>
                <a:effectLst>
                  <a:outerShdw blurRad="38100" dist="25400" dir="5400000" algn="ctr" rotWithShape="0">
                    <a:srgbClr val="6E747A">
                      <a:alpha val="43000"/>
                    </a:srgbClr>
                  </a:outerShdw>
                </a:effectLst>
              </a:rPr>
              <a:t> ill child leave</a:t>
            </a:r>
          </a:p>
        </p:txBody>
      </p:sp>
    </p:spTree>
    <p:extLst>
      <p:ext uri="{BB962C8B-B14F-4D97-AF65-F5344CB8AC3E}">
        <p14:creationId xmlns:p14="http://schemas.microsoft.com/office/powerpoint/2010/main" val="1926673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Leaves of Absence</a:t>
            </a:r>
          </a:p>
        </p:txBody>
      </p:sp>
      <p:sp>
        <p:nvSpPr>
          <p:cNvPr id="3" name="TextBox 2">
            <a:extLst>
              <a:ext uri="{FF2B5EF4-FFF2-40B4-BE49-F238E27FC236}">
                <a16:creationId xmlns:a16="http://schemas.microsoft.com/office/drawing/2014/main" xmlns="" id="{C221912D-576B-4439-B65C-2EAE50047762}"/>
              </a:ext>
            </a:extLst>
          </p:cNvPr>
          <p:cNvSpPr txBox="1"/>
          <p:nvPr/>
        </p:nvSpPr>
        <p:spPr>
          <a:xfrm>
            <a:off x="1175434" y="3286884"/>
            <a:ext cx="6714549" cy="461665"/>
          </a:xfrm>
          <a:prstGeom prst="rect">
            <a:avLst/>
          </a:prstGeom>
          <a:noFill/>
        </p:spPr>
        <p:txBody>
          <a:bodyPr wrap="none" rtlCol="0">
            <a:spAutoFit/>
          </a:bodyPr>
          <a:lstStyle/>
          <a:p>
            <a:pPr lvl="1" algn="ctr"/>
            <a:r>
              <a:rPr lang="en-US" sz="2400" b="1" u="sng" dirty="0">
                <a:solidFill>
                  <a:schemeClr val="accent1">
                    <a:lumMod val="75000"/>
                  </a:schemeClr>
                </a:solidFill>
              </a:rPr>
              <a:t>One day or less</a:t>
            </a:r>
            <a:r>
              <a:rPr lang="en-US" sz="2400" dirty="0">
                <a:solidFill>
                  <a:schemeClr val="accent1">
                    <a:lumMod val="75000"/>
                  </a:schemeClr>
                </a:solidFill>
              </a:rPr>
              <a:t> to attend your citizenship ceremony</a:t>
            </a:r>
          </a:p>
        </p:txBody>
      </p:sp>
      <p:sp>
        <p:nvSpPr>
          <p:cNvPr id="5" name="Rectangle 4">
            <a:extLst>
              <a:ext uri="{FF2B5EF4-FFF2-40B4-BE49-F238E27FC236}">
                <a16:creationId xmlns:a16="http://schemas.microsoft.com/office/drawing/2014/main" xmlns="" id="{22996E89-301D-493C-8F25-76243FB1FF97}"/>
              </a:ext>
            </a:extLst>
          </p:cNvPr>
          <p:cNvSpPr/>
          <p:nvPr/>
        </p:nvSpPr>
        <p:spPr>
          <a:xfrm>
            <a:off x="1596698" y="1944157"/>
            <a:ext cx="5872070" cy="707886"/>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Citizenship ceremony leave</a:t>
            </a:r>
          </a:p>
        </p:txBody>
      </p:sp>
    </p:spTree>
    <p:extLst>
      <p:ext uri="{BB962C8B-B14F-4D97-AF65-F5344CB8AC3E}">
        <p14:creationId xmlns:p14="http://schemas.microsoft.com/office/powerpoint/2010/main" val="3961744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76200"/>
            <a:ext cx="8079581" cy="1658198"/>
          </a:xfrm>
        </p:spPr>
        <p:txBody>
          <a:bodyPr/>
          <a:lstStyle/>
          <a:p>
            <a:r>
              <a:rPr lang="en-CA" dirty="0"/>
              <a:t>Leaves of Absence</a:t>
            </a:r>
          </a:p>
        </p:txBody>
      </p:sp>
      <p:sp>
        <p:nvSpPr>
          <p:cNvPr id="5" name="Rectangle 4">
            <a:extLst>
              <a:ext uri="{FF2B5EF4-FFF2-40B4-BE49-F238E27FC236}">
                <a16:creationId xmlns:a16="http://schemas.microsoft.com/office/drawing/2014/main" xmlns="" id="{22996E89-301D-493C-8F25-76243FB1FF97}"/>
              </a:ext>
            </a:extLst>
          </p:cNvPr>
          <p:cNvSpPr/>
          <p:nvPr/>
        </p:nvSpPr>
        <p:spPr>
          <a:xfrm>
            <a:off x="1897515" y="1219200"/>
            <a:ext cx="5270443" cy="707886"/>
          </a:xfrm>
          <a:prstGeom prst="rect">
            <a:avLst/>
          </a:prstGeom>
          <a:noFill/>
        </p:spPr>
        <p:txBody>
          <a:bodyPr wrap="none" lIns="91440" tIns="45720" rIns="91440" bIns="45720">
            <a:spAutoFit/>
          </a:bodyPr>
          <a:lstStyle/>
          <a:p>
            <a:pPr algn="ctr"/>
            <a:r>
              <a:rPr lang="en-US" sz="4000" u="sng" dirty="0" smtClean="0">
                <a:ln w="0"/>
                <a:solidFill>
                  <a:schemeClr val="accent1"/>
                </a:solidFill>
                <a:effectLst>
                  <a:outerShdw blurRad="38100" dist="25400" dir="5400000" algn="ctr" rotWithShape="0">
                    <a:srgbClr val="6E747A">
                      <a:alpha val="43000"/>
                    </a:srgbClr>
                  </a:outerShdw>
                </a:effectLst>
              </a:rPr>
              <a:t>Domestic Violence leave</a:t>
            </a:r>
            <a:endParaRPr lang="en-US" sz="4000" u="sng" dirty="0">
              <a:ln w="0"/>
              <a:solidFill>
                <a:schemeClr val="accent1"/>
              </a:solidFill>
              <a:effectLst>
                <a:outerShdw blurRad="38100" dist="25400" dir="5400000" algn="ctr" rotWithShape="0">
                  <a:srgbClr val="6E747A">
                    <a:alpha val="43000"/>
                  </a:srgbClr>
                </a:outerShdw>
              </a:effectLst>
            </a:endParaRPr>
          </a:p>
        </p:txBody>
      </p:sp>
      <p:sp>
        <p:nvSpPr>
          <p:cNvPr id="6" name="TextBox 5">
            <a:extLst>
              <a:ext uri="{FF2B5EF4-FFF2-40B4-BE49-F238E27FC236}">
                <a16:creationId xmlns:a16="http://schemas.microsoft.com/office/drawing/2014/main" xmlns="" id="{C221912D-576B-4439-B65C-2EAE50047762}"/>
              </a:ext>
            </a:extLst>
          </p:cNvPr>
          <p:cNvSpPr txBox="1"/>
          <p:nvPr/>
        </p:nvSpPr>
        <p:spPr>
          <a:xfrm>
            <a:off x="76201" y="1905000"/>
            <a:ext cx="9067800" cy="4524315"/>
          </a:xfrm>
          <a:prstGeom prst="rect">
            <a:avLst/>
          </a:prstGeom>
          <a:noFill/>
        </p:spPr>
        <p:txBody>
          <a:bodyPr wrap="square" rtlCol="0">
            <a:spAutoFit/>
          </a:bodyPr>
          <a:lstStyle/>
          <a:p>
            <a:pPr lvl="1"/>
            <a:r>
              <a:rPr lang="en-US" sz="2400" dirty="0">
                <a:solidFill>
                  <a:schemeClr val="accent1">
                    <a:lumMod val="75000"/>
                  </a:schemeClr>
                </a:solidFill>
              </a:rPr>
              <a:t>If you have worked for your employer for at least </a:t>
            </a:r>
            <a:r>
              <a:rPr lang="en-US" sz="2400" b="1" dirty="0">
                <a:solidFill>
                  <a:schemeClr val="accent1">
                    <a:lumMod val="75000"/>
                  </a:schemeClr>
                </a:solidFill>
              </a:rPr>
              <a:t>3 months…</a:t>
            </a:r>
          </a:p>
          <a:p>
            <a:pPr lvl="1"/>
            <a:endParaRPr lang="en-US" sz="2400" b="1" dirty="0">
              <a:solidFill>
                <a:schemeClr val="accent1">
                  <a:lumMod val="75000"/>
                </a:schemeClr>
              </a:solidFill>
            </a:endParaRPr>
          </a:p>
          <a:p>
            <a:pPr lvl="1"/>
            <a:r>
              <a:rPr lang="en-US" sz="2400" dirty="0">
                <a:solidFill>
                  <a:schemeClr val="accent1">
                    <a:lumMod val="75000"/>
                  </a:schemeClr>
                </a:solidFill>
              </a:rPr>
              <a:t>You may take </a:t>
            </a:r>
            <a:r>
              <a:rPr lang="en-US" sz="2400" dirty="0" smtClean="0">
                <a:solidFill>
                  <a:schemeClr val="accent1">
                    <a:lumMod val="75000"/>
                  </a:schemeClr>
                </a:solidFill>
              </a:rPr>
              <a:t>domestic violence leave if</a:t>
            </a:r>
          </a:p>
          <a:p>
            <a:pPr marL="800100" lvl="1" indent="-342900">
              <a:buFont typeface="Arial"/>
              <a:buChar char="•"/>
            </a:pPr>
            <a:r>
              <a:rPr lang="en-US" sz="2400" dirty="0" smtClean="0">
                <a:solidFill>
                  <a:schemeClr val="accent1">
                    <a:lumMod val="75000"/>
                  </a:schemeClr>
                </a:solidFill>
              </a:rPr>
              <a:t>You experience domestic violence, or</a:t>
            </a:r>
          </a:p>
          <a:p>
            <a:pPr marL="800100" lvl="1" indent="-342900">
              <a:buFont typeface="Arial"/>
              <a:buChar char="•"/>
            </a:pPr>
            <a:r>
              <a:rPr lang="en-US" sz="2400" dirty="0" smtClean="0">
                <a:solidFill>
                  <a:schemeClr val="accent1">
                    <a:lumMod val="75000"/>
                  </a:schemeClr>
                </a:solidFill>
              </a:rPr>
              <a:t>Your child experiences domestic violence.</a:t>
            </a:r>
          </a:p>
          <a:p>
            <a:pPr marL="342900" indent="-342900">
              <a:buFont typeface="Arial"/>
              <a:buChar char="•"/>
            </a:pPr>
            <a:endParaRPr lang="en-US" sz="2400" dirty="0">
              <a:solidFill>
                <a:schemeClr val="accent1">
                  <a:lumMod val="75000"/>
                </a:schemeClr>
              </a:solidFill>
            </a:endParaRPr>
          </a:p>
          <a:p>
            <a:pPr lvl="1"/>
            <a:r>
              <a:rPr lang="en-US" sz="2400" dirty="0" smtClean="0">
                <a:solidFill>
                  <a:schemeClr val="accent1">
                    <a:lumMod val="75000"/>
                  </a:schemeClr>
                </a:solidFill>
              </a:rPr>
              <a:t>In each calendar year, you can take leave for: </a:t>
            </a:r>
          </a:p>
          <a:p>
            <a:pPr marL="800100" lvl="1" indent="-342900">
              <a:buFont typeface="Arial"/>
              <a:buChar char="•"/>
            </a:pPr>
            <a:r>
              <a:rPr lang="en-US" sz="2400" dirty="0" smtClean="0">
                <a:solidFill>
                  <a:schemeClr val="accent1">
                    <a:lumMod val="75000"/>
                  </a:schemeClr>
                </a:solidFill>
              </a:rPr>
              <a:t>Up to 10 days, taken all at once or broken up</a:t>
            </a:r>
          </a:p>
          <a:p>
            <a:pPr marL="800100" lvl="1" indent="-342900">
              <a:buFont typeface="Arial"/>
              <a:buChar char="•"/>
            </a:pPr>
            <a:r>
              <a:rPr lang="en-US" sz="2400" dirty="0" smtClean="0">
                <a:solidFill>
                  <a:schemeClr val="accent1">
                    <a:lumMod val="75000"/>
                  </a:schemeClr>
                </a:solidFill>
              </a:rPr>
              <a:t>Up to 16 weeks taken all at once.</a:t>
            </a:r>
          </a:p>
          <a:p>
            <a:pPr lvl="1"/>
            <a:r>
              <a:rPr lang="en-US" sz="2400" dirty="0" smtClean="0">
                <a:solidFill>
                  <a:schemeClr val="accent1">
                    <a:lumMod val="75000"/>
                  </a:schemeClr>
                </a:solidFill>
              </a:rPr>
              <a:t>Can take both the 10 intermittent days AND up to 16 continuous days.</a:t>
            </a:r>
          </a:p>
          <a:p>
            <a:pPr lvl="5"/>
            <a:r>
              <a:rPr lang="en-US" sz="2400" dirty="0" smtClean="0">
                <a:solidFill>
                  <a:schemeClr val="accent1">
                    <a:lumMod val="75000"/>
                  </a:schemeClr>
                </a:solidFill>
              </a:rPr>
              <a:t>Up to 3 days of DVL must be </a:t>
            </a:r>
            <a:r>
              <a:rPr lang="en-US" sz="2400" u="sng" dirty="0" smtClean="0">
                <a:solidFill>
                  <a:schemeClr val="accent1">
                    <a:lumMod val="75000"/>
                  </a:schemeClr>
                </a:solidFill>
              </a:rPr>
              <a:t>paid</a:t>
            </a:r>
            <a:r>
              <a:rPr lang="en-US" sz="2400" dirty="0">
                <a:solidFill>
                  <a:schemeClr val="accent1">
                    <a:lumMod val="75000"/>
                  </a:schemeClr>
                </a:solidFill>
              </a:rPr>
              <a:t> </a:t>
            </a:r>
            <a:r>
              <a:rPr lang="en-US" sz="2400" dirty="0" smtClean="0">
                <a:solidFill>
                  <a:schemeClr val="accent1">
                    <a:lumMod val="75000"/>
                  </a:schemeClr>
                </a:solidFill>
              </a:rPr>
              <a:t>leave.</a:t>
            </a:r>
          </a:p>
        </p:txBody>
      </p:sp>
    </p:spTree>
    <p:extLst>
      <p:ext uri="{BB962C8B-B14F-4D97-AF65-F5344CB8AC3E}">
        <p14:creationId xmlns:p14="http://schemas.microsoft.com/office/powerpoint/2010/main" val="3289449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Discrimination</a:t>
            </a:r>
          </a:p>
        </p:txBody>
      </p:sp>
      <p:sp>
        <p:nvSpPr>
          <p:cNvPr id="3" name="Rectangle 2">
            <a:extLst>
              <a:ext uri="{FF2B5EF4-FFF2-40B4-BE49-F238E27FC236}">
                <a16:creationId xmlns:a16="http://schemas.microsoft.com/office/drawing/2014/main" xmlns="" id="{00564612-5163-4DDA-BB2C-A1D770CE0F76}"/>
              </a:ext>
            </a:extLst>
          </p:cNvPr>
          <p:cNvSpPr/>
          <p:nvPr/>
        </p:nvSpPr>
        <p:spPr>
          <a:xfrm>
            <a:off x="759552" y="2456705"/>
            <a:ext cx="7624904" cy="3216265"/>
          </a:xfrm>
          <a:prstGeom prst="rect">
            <a:avLst/>
          </a:prstGeom>
          <a:noFill/>
        </p:spPr>
        <p:txBody>
          <a:bodyPr wrap="none" lIns="91440" tIns="45720" rIns="91440" bIns="45720">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a:t>
            </a:r>
            <a:r>
              <a:rPr lang="en-US" sz="2800" b="0" u="sng" cap="none" spc="0" dirty="0">
                <a:ln w="0"/>
                <a:solidFill>
                  <a:schemeClr val="accent1"/>
                </a:solidFill>
                <a:effectLst>
                  <a:outerShdw blurRad="38100" dist="25400" dir="5400000" algn="ctr" rotWithShape="0">
                    <a:srgbClr val="6E747A">
                      <a:alpha val="43000"/>
                    </a:srgbClr>
                  </a:outerShdw>
                </a:effectLst>
              </a:rPr>
              <a:t>Discrimination</a:t>
            </a:r>
            <a:r>
              <a:rPr lang="en-US" sz="2800" b="0" cap="none" spc="0" dirty="0">
                <a:ln w="0"/>
                <a:solidFill>
                  <a:schemeClr val="accent1"/>
                </a:solidFill>
                <a:effectLst>
                  <a:outerShdw blurRad="38100" dist="25400" dir="5400000" algn="ctr" rotWithShape="0">
                    <a:srgbClr val="6E747A">
                      <a:alpha val="43000"/>
                    </a:srgbClr>
                  </a:outerShdw>
                </a:effectLst>
              </a:rPr>
              <a:t>” – unfair treatment because of </a:t>
            </a:r>
          </a:p>
          <a:p>
            <a:pPr algn="ctr"/>
            <a:r>
              <a:rPr lang="en-US" sz="2800" b="0" cap="none" spc="0" dirty="0" smtClean="0">
                <a:ln w="0"/>
                <a:solidFill>
                  <a:schemeClr val="accent1"/>
                </a:solidFill>
                <a:effectLst>
                  <a:outerShdw blurRad="38100" dist="25400" dir="5400000" algn="ctr" rotWithShape="0">
                    <a:srgbClr val="6E747A">
                      <a:alpha val="43000"/>
                    </a:srgbClr>
                  </a:outerShdw>
                </a:effectLst>
              </a:rPr>
              <a:t>protected characteristics that </a:t>
            </a:r>
            <a:r>
              <a:rPr lang="en-US" sz="2800" b="0" cap="none" spc="0" dirty="0">
                <a:ln w="0"/>
                <a:solidFill>
                  <a:schemeClr val="accent1"/>
                </a:solidFill>
                <a:effectLst>
                  <a:outerShdw blurRad="38100" dist="25400" dir="5400000" algn="ctr" rotWithShape="0">
                    <a:srgbClr val="6E747A">
                      <a:alpha val="43000"/>
                    </a:srgbClr>
                  </a:outerShdw>
                </a:effectLst>
              </a:rPr>
              <a:t>denies the employee </a:t>
            </a:r>
          </a:p>
          <a:p>
            <a:pPr algn="ctr"/>
            <a:r>
              <a:rPr lang="en-US" sz="2800" b="0" cap="none" spc="0" dirty="0">
                <a:ln w="0"/>
                <a:solidFill>
                  <a:schemeClr val="accent1"/>
                </a:solidFill>
                <a:effectLst>
                  <a:outerShdw blurRad="38100" dist="25400" dir="5400000" algn="ctr" rotWithShape="0">
                    <a:srgbClr val="6E747A">
                      <a:alpha val="43000"/>
                    </a:srgbClr>
                  </a:outerShdw>
                </a:effectLst>
              </a:rPr>
              <a:t>rights or privileges granted to others</a:t>
            </a:r>
          </a:p>
          <a:p>
            <a:pPr algn="ctr"/>
            <a:r>
              <a:rPr lang="en-US" sz="2800" dirty="0">
                <a:ln w="0"/>
                <a:solidFill>
                  <a:schemeClr val="accent1"/>
                </a:solidFill>
                <a:effectLst>
                  <a:outerShdw blurRad="38100" dist="25400" dir="5400000" algn="ctr" rotWithShape="0">
                    <a:srgbClr val="6E747A">
                      <a:alpha val="43000"/>
                    </a:srgbClr>
                  </a:outerShdw>
                </a:effectLst>
              </a:rPr>
              <a:t> </a:t>
            </a:r>
            <a:endParaRPr lang="en-US" sz="2800" b="0" cap="none" spc="0" dirty="0">
              <a:ln w="0"/>
              <a:solidFill>
                <a:schemeClr val="accent1"/>
              </a:solidFill>
              <a:effectLst>
                <a:outerShdw blurRad="38100" dist="25400" dir="5400000" algn="ctr" rotWithShape="0">
                  <a:srgbClr val="6E747A">
                    <a:alpha val="43000"/>
                  </a:srgbClr>
                </a:outerShdw>
              </a:effectLst>
            </a:endParaRPr>
          </a:p>
          <a:p>
            <a:pPr marL="2514600" lvl="4" indent="-685800">
              <a:buFont typeface="Arial" panose="020B0604020202020204" pitchFamily="34" charset="0"/>
              <a:buChar char="•"/>
            </a:pPr>
            <a:r>
              <a:rPr lang="en-US" sz="2800" b="0" u="sng" cap="none" spc="0" dirty="0">
                <a:ln w="0"/>
                <a:solidFill>
                  <a:schemeClr val="accent1"/>
                </a:solidFill>
                <a:effectLst>
                  <a:outerShdw blurRad="38100" dist="25400" dir="5400000" algn="ctr" rotWithShape="0">
                    <a:srgbClr val="6E747A">
                      <a:alpha val="43000"/>
                    </a:srgbClr>
                  </a:outerShdw>
                </a:effectLst>
              </a:rPr>
              <a:t>Example</a:t>
            </a:r>
            <a:r>
              <a:rPr lang="en-US" sz="2800" b="0" cap="none" spc="0" dirty="0">
                <a:ln w="0"/>
                <a:solidFill>
                  <a:schemeClr val="accent1"/>
                </a:solidFill>
                <a:effectLst>
                  <a:outerShdw blurRad="38100" dist="25400" dir="5400000" algn="ctr" rotWithShape="0">
                    <a:srgbClr val="6E747A">
                      <a:alpha val="43000"/>
                    </a:srgbClr>
                  </a:outerShdw>
                </a:effectLst>
              </a:rPr>
              <a:t>: employer denies promotion </a:t>
            </a:r>
          </a:p>
          <a:p>
            <a:pPr lvl="4"/>
            <a:r>
              <a:rPr lang="en-US" sz="2800" dirty="0">
                <a:ln w="0"/>
                <a:solidFill>
                  <a:schemeClr val="accent1"/>
                </a:solidFill>
                <a:effectLst>
                  <a:outerShdw blurRad="38100" dist="25400" dir="5400000" algn="ctr" rotWithShape="0">
                    <a:srgbClr val="6E747A">
                      <a:alpha val="43000"/>
                    </a:srgbClr>
                  </a:outerShdw>
                </a:effectLst>
              </a:rPr>
              <a:t>	  </a:t>
            </a:r>
            <a:r>
              <a:rPr lang="en-US" sz="2800" b="0" cap="none" spc="0" dirty="0">
                <a:ln w="0"/>
                <a:solidFill>
                  <a:schemeClr val="accent1"/>
                </a:solidFill>
                <a:effectLst>
                  <a:outerShdw blurRad="38100" dist="25400" dir="5400000" algn="ctr" rotWithShape="0">
                    <a:srgbClr val="6E747A">
                      <a:alpha val="43000"/>
                    </a:srgbClr>
                  </a:outerShdw>
                </a:effectLst>
              </a:rPr>
              <a:t>because of race or sex</a:t>
            </a:r>
          </a:p>
          <a:p>
            <a:pPr lvl="4"/>
            <a:endParaRPr lang="en-US" sz="3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07922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152400"/>
            <a:ext cx="8079581" cy="1658198"/>
          </a:xfrm>
        </p:spPr>
        <p:txBody>
          <a:bodyPr/>
          <a:lstStyle/>
          <a:p>
            <a:r>
              <a:rPr lang="en-CA" dirty="0"/>
              <a:t>Discrimination</a:t>
            </a:r>
          </a:p>
        </p:txBody>
      </p:sp>
      <p:sp>
        <p:nvSpPr>
          <p:cNvPr id="3" name="Rectangle 2">
            <a:extLst>
              <a:ext uri="{FF2B5EF4-FFF2-40B4-BE49-F238E27FC236}">
                <a16:creationId xmlns:a16="http://schemas.microsoft.com/office/drawing/2014/main" xmlns="" id="{00564612-5163-4DDA-BB2C-A1D770CE0F76}"/>
              </a:ext>
            </a:extLst>
          </p:cNvPr>
          <p:cNvSpPr/>
          <p:nvPr/>
        </p:nvSpPr>
        <p:spPr>
          <a:xfrm>
            <a:off x="1825072" y="1600200"/>
            <a:ext cx="5493862" cy="707886"/>
          </a:xfrm>
          <a:prstGeom prst="rect">
            <a:avLst/>
          </a:prstGeom>
          <a:noFill/>
        </p:spPr>
        <p:txBody>
          <a:bodyPr wrap="none" lIns="91440" tIns="45720" rIns="91440" bIns="45720">
            <a:spAutoFit/>
          </a:bodyPr>
          <a:lstStyle/>
          <a:p>
            <a:pPr algn="ctr"/>
            <a:r>
              <a:rPr lang="en-US" sz="4000" dirty="0" smtClean="0">
                <a:ln w="0"/>
                <a:solidFill>
                  <a:schemeClr val="accent1"/>
                </a:solidFill>
                <a:effectLst>
                  <a:outerShdw blurRad="38100" dist="25400" dir="5400000" algn="ctr" rotWithShape="0">
                    <a:srgbClr val="6E747A">
                      <a:alpha val="43000"/>
                    </a:srgbClr>
                  </a:outerShdw>
                </a:effectLst>
              </a:rPr>
              <a:t>Protected characteristics:</a:t>
            </a:r>
            <a:endParaRPr lang="en-US" sz="4000" dirty="0">
              <a:ln w="0"/>
              <a:solidFill>
                <a:schemeClr val="accent1"/>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xmlns="" id="{A986AF7F-A468-423C-9557-5E96B32937D0}"/>
              </a:ext>
            </a:extLst>
          </p:cNvPr>
          <p:cNvSpPr txBox="1"/>
          <p:nvPr/>
        </p:nvSpPr>
        <p:spPr>
          <a:xfrm>
            <a:off x="152400" y="2514600"/>
            <a:ext cx="3993401" cy="3262432"/>
          </a:xfrm>
          <a:prstGeom prst="rect">
            <a:avLst/>
          </a:prstGeom>
          <a:noFill/>
        </p:spPr>
        <p:txBody>
          <a:bodyPr wrap="none" rtlCol="0">
            <a:spAutoFit/>
          </a:bodyPr>
          <a:lstStyle/>
          <a:p>
            <a:pPr lvl="1">
              <a:buFont typeface="Arial" pitchFamily="34" charset="0"/>
              <a:buChar char="•"/>
            </a:pPr>
            <a:r>
              <a:rPr lang="en-GB" sz="2300" dirty="0">
                <a:solidFill>
                  <a:schemeClr val="accent1">
                    <a:lumMod val="75000"/>
                  </a:schemeClr>
                </a:solidFill>
              </a:rPr>
              <a:t> </a:t>
            </a:r>
            <a:r>
              <a:rPr lang="en-GB" sz="2000" dirty="0">
                <a:solidFill>
                  <a:schemeClr val="accent1">
                    <a:lumMod val="75000"/>
                  </a:schemeClr>
                </a:solidFill>
              </a:rPr>
              <a:t>age</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race</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colour</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religion</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creed or belief</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ethnic, national or Aboriginal origin</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sex (including pregnancy)</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sexual orientation</a:t>
            </a:r>
          </a:p>
          <a:p>
            <a:pPr lvl="1">
              <a:buFont typeface="Arial" pitchFamily="34" charset="0"/>
              <a:buChar char="•"/>
            </a:pPr>
            <a:r>
              <a:rPr lang="en-GB" sz="2000" dirty="0">
                <a:solidFill>
                  <a:schemeClr val="accent1">
                    <a:lumMod val="75000"/>
                  </a:schemeClr>
                </a:solidFill>
              </a:rPr>
              <a:t> gender identity or expression</a:t>
            </a:r>
            <a:endParaRPr lang="en-US" sz="2000" dirty="0">
              <a:solidFill>
                <a:schemeClr val="accent1">
                  <a:lumMod val="75000"/>
                </a:schemeClr>
              </a:solidFill>
            </a:endParaRPr>
          </a:p>
          <a:p>
            <a:pPr lvl="1">
              <a:buFont typeface="Arial" pitchFamily="34" charset="0"/>
              <a:buChar char="•"/>
            </a:pPr>
            <a:endParaRPr lang="en-US" sz="2300" dirty="0">
              <a:solidFill>
                <a:schemeClr val="accent1">
                  <a:lumMod val="75000"/>
                </a:schemeClr>
              </a:solidFill>
            </a:endParaRPr>
          </a:p>
        </p:txBody>
      </p:sp>
      <p:sp>
        <p:nvSpPr>
          <p:cNvPr id="6" name="TextBox 5">
            <a:extLst>
              <a:ext uri="{FF2B5EF4-FFF2-40B4-BE49-F238E27FC236}">
                <a16:creationId xmlns:a16="http://schemas.microsoft.com/office/drawing/2014/main" xmlns="" id="{C9FC2C37-DCB5-4F31-B4B1-885290040BF7}"/>
              </a:ext>
            </a:extLst>
          </p:cNvPr>
          <p:cNvSpPr txBox="1"/>
          <p:nvPr/>
        </p:nvSpPr>
        <p:spPr>
          <a:xfrm>
            <a:off x="4495800" y="2501711"/>
            <a:ext cx="3993401" cy="2908489"/>
          </a:xfrm>
          <a:prstGeom prst="rect">
            <a:avLst/>
          </a:prstGeom>
          <a:noFill/>
        </p:spPr>
        <p:txBody>
          <a:bodyPr wrap="none" rtlCol="0">
            <a:spAutoFit/>
          </a:bodyPr>
          <a:lstStyle/>
          <a:p>
            <a:pPr lvl="1">
              <a:buFont typeface="Arial" pitchFamily="34" charset="0"/>
              <a:buChar char="•"/>
            </a:pPr>
            <a:r>
              <a:rPr lang="en-GB" sz="2300" dirty="0">
                <a:solidFill>
                  <a:schemeClr val="accent1">
                    <a:lumMod val="75000"/>
                  </a:schemeClr>
                </a:solidFill>
              </a:rPr>
              <a:t> </a:t>
            </a:r>
            <a:r>
              <a:rPr lang="en-GB" sz="2000" dirty="0">
                <a:solidFill>
                  <a:schemeClr val="accent1">
                    <a:lumMod val="75000"/>
                  </a:schemeClr>
                </a:solidFill>
              </a:rPr>
              <a:t>mental or physical disability </a:t>
            </a:r>
          </a:p>
          <a:p>
            <a:pPr lvl="1">
              <a:buFont typeface="Arial" pitchFamily="34" charset="0"/>
              <a:buChar char="•"/>
            </a:pPr>
            <a:r>
              <a:rPr lang="en-GB" sz="2000" dirty="0">
                <a:solidFill>
                  <a:schemeClr val="accent1">
                    <a:lumMod val="75000"/>
                  </a:schemeClr>
                </a:solidFill>
              </a:rPr>
              <a:t> family status</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marital status</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source of income</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unreasonable fear of contracting </a:t>
            </a:r>
          </a:p>
          <a:p>
            <a:pPr lvl="1"/>
            <a:r>
              <a:rPr lang="en-GB" sz="2000" dirty="0">
                <a:solidFill>
                  <a:schemeClr val="accent1">
                    <a:lumMod val="75000"/>
                  </a:schemeClr>
                </a:solidFill>
              </a:rPr>
              <a:t>   an illness or disease</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association with protected groups </a:t>
            </a:r>
          </a:p>
          <a:p>
            <a:pPr lvl="1"/>
            <a:r>
              <a:rPr lang="en-GB" sz="2000" dirty="0">
                <a:solidFill>
                  <a:schemeClr val="accent1">
                    <a:lumMod val="75000"/>
                  </a:schemeClr>
                </a:solidFill>
              </a:rPr>
              <a:t>   or individuals</a:t>
            </a:r>
            <a:endParaRPr lang="en-US" sz="2000" dirty="0">
              <a:solidFill>
                <a:schemeClr val="accent1">
                  <a:lumMod val="75000"/>
                </a:schemeClr>
              </a:solidFill>
            </a:endParaRPr>
          </a:p>
          <a:p>
            <a:pPr lvl="1">
              <a:buFont typeface="Arial" pitchFamily="34" charset="0"/>
              <a:buChar char="•"/>
            </a:pPr>
            <a:r>
              <a:rPr lang="en-GB" sz="2000" dirty="0">
                <a:solidFill>
                  <a:schemeClr val="accent1">
                    <a:lumMod val="75000"/>
                  </a:schemeClr>
                </a:solidFill>
              </a:rPr>
              <a:t> political belief, affiliation or activity</a:t>
            </a:r>
            <a:endParaRPr lang="en-US" sz="2000" dirty="0">
              <a:solidFill>
                <a:schemeClr val="accent1">
                  <a:lumMod val="75000"/>
                </a:schemeClr>
              </a:solidFill>
            </a:endParaRPr>
          </a:p>
        </p:txBody>
      </p:sp>
    </p:spTree>
    <p:extLst>
      <p:ext uri="{BB962C8B-B14F-4D97-AF65-F5344CB8AC3E}">
        <p14:creationId xmlns:p14="http://schemas.microsoft.com/office/powerpoint/2010/main" val="1859681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Discrimination</a:t>
            </a:r>
          </a:p>
        </p:txBody>
      </p:sp>
      <p:sp>
        <p:nvSpPr>
          <p:cNvPr id="3" name="Rectangle 2">
            <a:extLst>
              <a:ext uri="{FF2B5EF4-FFF2-40B4-BE49-F238E27FC236}">
                <a16:creationId xmlns:a16="http://schemas.microsoft.com/office/drawing/2014/main" xmlns="" id="{00564612-5163-4DDA-BB2C-A1D770CE0F76}"/>
              </a:ext>
            </a:extLst>
          </p:cNvPr>
          <p:cNvSpPr/>
          <p:nvPr/>
        </p:nvSpPr>
        <p:spPr>
          <a:xfrm>
            <a:off x="2763586" y="2008535"/>
            <a:ext cx="3616845" cy="707886"/>
          </a:xfrm>
          <a:prstGeom prst="rect">
            <a:avLst/>
          </a:prstGeom>
          <a:noFill/>
        </p:spPr>
        <p:txBody>
          <a:bodyPr wrap="none" lIns="91440" tIns="45720" rIns="91440" bIns="45720">
            <a:spAutoFit/>
          </a:bodyPr>
          <a:lstStyle/>
          <a:p>
            <a:pPr algn="ctr"/>
            <a:r>
              <a:rPr lang="en-US" sz="4000" u="sng" dirty="0" smtClean="0">
                <a:ln w="0"/>
                <a:solidFill>
                  <a:schemeClr val="accent1"/>
                </a:solidFill>
                <a:effectLst>
                  <a:outerShdw blurRad="38100" dist="25400" dir="5400000" algn="ctr" rotWithShape="0">
                    <a:srgbClr val="6E747A">
                      <a:alpha val="43000"/>
                    </a:srgbClr>
                  </a:outerShdw>
                </a:effectLst>
              </a:rPr>
              <a:t>Accommodation</a:t>
            </a:r>
            <a:endParaRPr lang="en-US" sz="4000" dirty="0">
              <a:ln w="0"/>
              <a:solidFill>
                <a:schemeClr val="accent1"/>
              </a:solidFill>
              <a:effectLst>
                <a:outerShdw blurRad="38100" dist="25400" dir="5400000" algn="ctr" rotWithShape="0">
                  <a:srgbClr val="6E747A">
                    <a:alpha val="43000"/>
                  </a:srgbClr>
                </a:outerShdw>
              </a:effectLst>
            </a:endParaRPr>
          </a:p>
        </p:txBody>
      </p:sp>
      <p:sp>
        <p:nvSpPr>
          <p:cNvPr id="7" name="TextBox 6">
            <a:extLst>
              <a:ext uri="{FF2B5EF4-FFF2-40B4-BE49-F238E27FC236}">
                <a16:creationId xmlns:a16="http://schemas.microsoft.com/office/drawing/2014/main" xmlns="" id="{EE1D03C0-C7A4-4794-939D-D7E34D9454DC}"/>
              </a:ext>
            </a:extLst>
          </p:cNvPr>
          <p:cNvSpPr txBox="1"/>
          <p:nvPr/>
        </p:nvSpPr>
        <p:spPr>
          <a:xfrm>
            <a:off x="670726" y="3092100"/>
            <a:ext cx="7783313" cy="2308324"/>
          </a:xfrm>
          <a:prstGeom prst="rect">
            <a:avLst/>
          </a:prstGeom>
          <a:noFill/>
        </p:spPr>
        <p:txBody>
          <a:bodyPr wrap="none" rtlCol="0">
            <a:spAutoFit/>
          </a:bodyPr>
          <a:lstStyle/>
          <a:p>
            <a:pPr algn="ctr"/>
            <a:r>
              <a:rPr lang="en-CA" dirty="0">
                <a:solidFill>
                  <a:schemeClr val="accent1">
                    <a:lumMod val="75000"/>
                  </a:schemeClr>
                </a:solidFill>
              </a:rPr>
              <a:t>Employers have a </a:t>
            </a:r>
            <a:r>
              <a:rPr lang="en-CA" b="1" u="sng" dirty="0">
                <a:solidFill>
                  <a:schemeClr val="accent1">
                    <a:lumMod val="75000"/>
                  </a:schemeClr>
                </a:solidFill>
              </a:rPr>
              <a:t>legal duty</a:t>
            </a:r>
            <a:r>
              <a:rPr lang="en-CA" b="1" dirty="0">
                <a:solidFill>
                  <a:schemeClr val="accent1">
                    <a:lumMod val="75000"/>
                  </a:schemeClr>
                </a:solidFill>
              </a:rPr>
              <a:t> </a:t>
            </a:r>
            <a:r>
              <a:rPr lang="en-CA" dirty="0">
                <a:solidFill>
                  <a:schemeClr val="accent1">
                    <a:lumMod val="75000"/>
                  </a:schemeClr>
                </a:solidFill>
              </a:rPr>
              <a:t>to accommodate any special needs in the workplace</a:t>
            </a:r>
          </a:p>
          <a:p>
            <a:pPr algn="ctr"/>
            <a:r>
              <a:rPr lang="en-CA" i="1" dirty="0">
                <a:solidFill>
                  <a:schemeClr val="accent1">
                    <a:lumMod val="75000"/>
                  </a:schemeClr>
                </a:solidFill>
              </a:rPr>
              <a:t>unless</a:t>
            </a:r>
            <a:r>
              <a:rPr lang="en-CA" dirty="0">
                <a:solidFill>
                  <a:schemeClr val="accent1">
                    <a:lumMod val="75000"/>
                  </a:schemeClr>
                </a:solidFill>
              </a:rPr>
              <a:t> it would seriously hurt </a:t>
            </a:r>
            <a:r>
              <a:rPr lang="en-CA" dirty="0" smtClean="0">
                <a:solidFill>
                  <a:schemeClr val="accent1">
                    <a:lumMod val="75000"/>
                  </a:schemeClr>
                </a:solidFill>
              </a:rPr>
              <a:t>business (</a:t>
            </a:r>
            <a:r>
              <a:rPr lang="en-CA" i="1" dirty="0" smtClean="0">
                <a:solidFill>
                  <a:schemeClr val="accent1">
                    <a:lumMod val="75000"/>
                  </a:schemeClr>
                </a:solidFill>
              </a:rPr>
              <a:t>undue hardship</a:t>
            </a:r>
            <a:r>
              <a:rPr lang="en-CA" dirty="0" smtClean="0">
                <a:solidFill>
                  <a:schemeClr val="accent1">
                    <a:lumMod val="75000"/>
                  </a:schemeClr>
                </a:solidFill>
              </a:rPr>
              <a:t>)</a:t>
            </a:r>
            <a:endParaRPr lang="en-CA" dirty="0">
              <a:solidFill>
                <a:schemeClr val="accent1">
                  <a:lumMod val="75000"/>
                </a:schemeClr>
              </a:solidFill>
            </a:endParaRPr>
          </a:p>
          <a:p>
            <a:r>
              <a:rPr lang="en-CA" u="sng" dirty="0">
                <a:solidFill>
                  <a:schemeClr val="accent1">
                    <a:lumMod val="75000"/>
                  </a:schemeClr>
                </a:solidFill>
              </a:rPr>
              <a:t>Examples</a:t>
            </a:r>
            <a:r>
              <a:rPr lang="en-CA" dirty="0">
                <a:solidFill>
                  <a:schemeClr val="accent1">
                    <a:lumMod val="75000"/>
                  </a:schemeClr>
                </a:solidFill>
              </a:rPr>
              <a:t>:</a:t>
            </a:r>
          </a:p>
          <a:p>
            <a:pPr marL="800100" lvl="1" indent="-342900">
              <a:buFont typeface="Arial" panose="020B0604020202020204" pitchFamily="34" charset="0"/>
              <a:buChar char="•"/>
            </a:pPr>
            <a:r>
              <a:rPr lang="en-US" dirty="0">
                <a:solidFill>
                  <a:schemeClr val="accent1">
                    <a:lumMod val="75000"/>
                  </a:schemeClr>
                </a:solidFill>
              </a:rPr>
              <a:t>Granting a leave of absence to get better from injury or illness; </a:t>
            </a:r>
          </a:p>
          <a:p>
            <a:pPr marL="800100" lvl="1" indent="-342900">
              <a:buFont typeface="Arial" panose="020B0604020202020204" pitchFamily="34" charset="0"/>
              <a:buChar char="•"/>
            </a:pPr>
            <a:r>
              <a:rPr lang="en-US" dirty="0">
                <a:solidFill>
                  <a:schemeClr val="accent1">
                    <a:lumMod val="75000"/>
                  </a:schemeClr>
                </a:solidFill>
              </a:rPr>
              <a:t>Allowing short breaks (e.g. if diabetic or religious);</a:t>
            </a:r>
          </a:p>
          <a:p>
            <a:pPr marL="800100" lvl="1" indent="-342900">
              <a:buFont typeface="Arial" panose="020B0604020202020204" pitchFamily="34" charset="0"/>
              <a:buChar char="•"/>
            </a:pPr>
            <a:r>
              <a:rPr lang="en-US" dirty="0">
                <a:solidFill>
                  <a:schemeClr val="accent1">
                    <a:lumMod val="75000"/>
                  </a:schemeClr>
                </a:solidFill>
              </a:rPr>
              <a:t>Changing work conditions (e.g. uniform or special equipment);</a:t>
            </a:r>
          </a:p>
          <a:p>
            <a:pPr marL="800100" lvl="1" indent="-342900">
              <a:buFont typeface="Arial" panose="020B0604020202020204" pitchFamily="34" charset="0"/>
              <a:buChar char="•"/>
            </a:pPr>
            <a:r>
              <a:rPr lang="en-US" dirty="0">
                <a:solidFill>
                  <a:schemeClr val="accent1">
                    <a:lumMod val="75000"/>
                  </a:schemeClr>
                </a:solidFill>
              </a:rPr>
              <a:t>Approving a transfer to another job;</a:t>
            </a:r>
          </a:p>
          <a:p>
            <a:pPr marL="800100" lvl="1" indent="-342900">
              <a:buFont typeface="Arial" panose="020B0604020202020204" pitchFamily="34" charset="0"/>
              <a:buChar char="•"/>
            </a:pPr>
            <a:r>
              <a:rPr lang="en-US" dirty="0">
                <a:solidFill>
                  <a:schemeClr val="accent1">
                    <a:lumMod val="75000"/>
                  </a:schemeClr>
                </a:solidFill>
              </a:rPr>
              <a:t>Changing shifts or start/finish times (e.g. for religious or medical reasons) </a:t>
            </a:r>
          </a:p>
        </p:txBody>
      </p:sp>
    </p:spTree>
    <p:extLst>
      <p:ext uri="{BB962C8B-B14F-4D97-AF65-F5344CB8AC3E}">
        <p14:creationId xmlns:p14="http://schemas.microsoft.com/office/powerpoint/2010/main" val="518729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Sexual Harassment</a:t>
            </a:r>
          </a:p>
        </p:txBody>
      </p:sp>
      <p:sp>
        <p:nvSpPr>
          <p:cNvPr id="5" name="Rectangle 4">
            <a:extLst>
              <a:ext uri="{FF2B5EF4-FFF2-40B4-BE49-F238E27FC236}">
                <a16:creationId xmlns:a16="http://schemas.microsoft.com/office/drawing/2014/main" xmlns="" id="{58B31558-C131-4F1F-AA6E-C13B439F9A76}"/>
              </a:ext>
            </a:extLst>
          </p:cNvPr>
          <p:cNvSpPr/>
          <p:nvPr/>
        </p:nvSpPr>
        <p:spPr>
          <a:xfrm>
            <a:off x="1523729" y="2456706"/>
            <a:ext cx="6096541" cy="1938992"/>
          </a:xfrm>
          <a:prstGeom prst="rect">
            <a:avLst/>
          </a:prstGeom>
          <a:noFill/>
        </p:spPr>
        <p:txBody>
          <a:bodyPr wrap="none" lIns="91440" tIns="45720" rIns="91440" bIns="45720">
            <a:spAutoFit/>
          </a:bodyPr>
          <a:lstStyle/>
          <a:p>
            <a:pPr algn="ctr"/>
            <a:endParaRPr lang="en-US" sz="2400" b="0" cap="none" spc="0" dirty="0">
              <a:ln w="0"/>
              <a:solidFill>
                <a:schemeClr val="accent1"/>
              </a:solidFill>
              <a:effectLst>
                <a:outerShdw blurRad="38100" dist="25400" dir="5400000" algn="ctr" rotWithShape="0">
                  <a:srgbClr val="6E747A">
                    <a:alpha val="43000"/>
                  </a:srgbClr>
                </a:outerShdw>
              </a:effectLst>
            </a:endParaRPr>
          </a:p>
          <a:p>
            <a:pPr algn="ctr"/>
            <a:r>
              <a:rPr lang="en-US" sz="2400" b="1" u="sng" dirty="0">
                <a:ln w="0"/>
                <a:solidFill>
                  <a:schemeClr val="accent1"/>
                </a:solidFill>
                <a:effectLst>
                  <a:outerShdw blurRad="38100" dist="25400" dir="5400000" algn="ctr" rotWithShape="0">
                    <a:srgbClr val="6E747A">
                      <a:alpha val="43000"/>
                    </a:srgbClr>
                  </a:outerShdw>
                </a:effectLst>
              </a:rPr>
              <a:t>Including:</a:t>
            </a:r>
            <a:endParaRPr lang="en-US" sz="2400" b="1" u="sng" cap="none" spc="0" dirty="0">
              <a:ln w="0"/>
              <a:solidFill>
                <a:schemeClr val="accent1"/>
              </a:solidFill>
              <a:effectLst>
                <a:outerShdw blurRad="38100" dist="25400" dir="5400000" algn="ctr" rotWithShape="0">
                  <a:srgbClr val="6E747A">
                    <a:alpha val="43000"/>
                  </a:srgbClr>
                </a:outerShdw>
              </a:effectLst>
            </a:endParaRPr>
          </a:p>
          <a:p>
            <a:pPr marL="571500" indent="-571500" algn="ctr">
              <a:buFont typeface="Arial" panose="020B0604020202020204" pitchFamily="34" charset="0"/>
              <a:buChar char="•"/>
            </a:pPr>
            <a:r>
              <a:rPr lang="en-US" sz="2400" dirty="0">
                <a:ln w="0"/>
                <a:solidFill>
                  <a:schemeClr val="accent1"/>
                </a:solidFill>
                <a:effectLst>
                  <a:outerShdw blurRad="38100" dist="25400" dir="5400000" algn="ctr" rotWithShape="0">
                    <a:srgbClr val="6E747A">
                      <a:alpha val="43000"/>
                    </a:srgbClr>
                  </a:outerShdw>
                </a:effectLst>
              </a:rPr>
              <a:t>Jokes or comments about someone’s body</a:t>
            </a:r>
          </a:p>
          <a:p>
            <a:pPr marL="571500" indent="-571500" algn="ctr">
              <a:buFont typeface="Arial" panose="020B0604020202020204" pitchFamily="34" charset="0"/>
              <a:buChar char="•"/>
            </a:pPr>
            <a:r>
              <a:rPr lang="en-US" sz="2400" b="0" cap="none" spc="0" dirty="0">
                <a:ln w="0"/>
                <a:solidFill>
                  <a:schemeClr val="accent1"/>
                </a:solidFill>
                <a:effectLst>
                  <a:outerShdw blurRad="38100" dist="25400" dir="5400000" algn="ctr" rotWithShape="0">
                    <a:srgbClr val="6E747A">
                      <a:alpha val="43000"/>
                    </a:srgbClr>
                  </a:outerShdw>
                </a:effectLst>
              </a:rPr>
              <a:t>Hugs, massages, other touching</a:t>
            </a:r>
          </a:p>
          <a:p>
            <a:pPr marL="571500" indent="-571500" algn="ctr">
              <a:buFont typeface="Arial" panose="020B0604020202020204" pitchFamily="34" charset="0"/>
              <a:buChar char="•"/>
            </a:pPr>
            <a:r>
              <a:rPr lang="en-US" sz="2400" dirty="0">
                <a:ln w="0"/>
                <a:solidFill>
                  <a:schemeClr val="accent1"/>
                </a:solidFill>
                <a:effectLst>
                  <a:outerShdw blurRad="38100" dist="25400" dir="5400000" algn="ctr" rotWithShape="0">
                    <a:srgbClr val="6E747A">
                      <a:alpha val="43000"/>
                    </a:srgbClr>
                  </a:outerShdw>
                </a:effectLst>
              </a:rPr>
              <a:t>Staring or leering</a:t>
            </a:r>
            <a:endParaRPr lang="en-US" sz="2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3812582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Social Media</a:t>
            </a:r>
          </a:p>
        </p:txBody>
      </p:sp>
      <p:sp>
        <p:nvSpPr>
          <p:cNvPr id="3" name="Rectangle 2">
            <a:extLst>
              <a:ext uri="{FF2B5EF4-FFF2-40B4-BE49-F238E27FC236}">
                <a16:creationId xmlns:a16="http://schemas.microsoft.com/office/drawing/2014/main" xmlns="" id="{9D8624CA-26E8-4A19-A43A-09EE1317F9B4}"/>
              </a:ext>
            </a:extLst>
          </p:cNvPr>
          <p:cNvSpPr/>
          <p:nvPr/>
        </p:nvSpPr>
        <p:spPr>
          <a:xfrm>
            <a:off x="929158" y="2157731"/>
            <a:ext cx="7207096" cy="523220"/>
          </a:xfrm>
          <a:prstGeom prst="rect">
            <a:avLst/>
          </a:prstGeom>
          <a:noFill/>
        </p:spPr>
        <p:txBody>
          <a:bodyPr wrap="none" lIns="91440" tIns="45720" rIns="91440" bIns="45720">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a:t>
            </a:r>
            <a:r>
              <a:rPr lang="en-US" sz="2800" b="0" u="sng" cap="none" spc="0" dirty="0">
                <a:ln w="0"/>
                <a:solidFill>
                  <a:schemeClr val="accent1"/>
                </a:solidFill>
                <a:effectLst>
                  <a:outerShdw blurRad="38100" dist="25400" dir="5400000" algn="ctr" rotWithShape="0">
                    <a:srgbClr val="6E747A">
                      <a:alpha val="43000"/>
                    </a:srgbClr>
                  </a:outerShdw>
                </a:effectLst>
              </a:rPr>
              <a:t>Social media</a:t>
            </a:r>
            <a:r>
              <a:rPr lang="en-US" sz="2800" b="0" cap="none" spc="0" dirty="0">
                <a:ln w="0"/>
                <a:solidFill>
                  <a:schemeClr val="accent1"/>
                </a:solidFill>
                <a:effectLst>
                  <a:outerShdw blurRad="38100" dist="25400" dir="5400000" algn="ctr" rotWithShape="0">
                    <a:srgbClr val="6E747A">
                      <a:alpha val="43000"/>
                    </a:srgbClr>
                  </a:outerShdw>
                </a:effectLst>
              </a:rPr>
              <a:t>” – communicating on the internet</a:t>
            </a:r>
          </a:p>
        </p:txBody>
      </p:sp>
      <p:sp>
        <p:nvSpPr>
          <p:cNvPr id="5" name="Rectangle 4">
            <a:extLst>
              <a:ext uri="{FF2B5EF4-FFF2-40B4-BE49-F238E27FC236}">
                <a16:creationId xmlns:a16="http://schemas.microsoft.com/office/drawing/2014/main" xmlns="" id="{CB07E8EE-943E-448C-95F4-CD4C2AA787A7}"/>
              </a:ext>
            </a:extLst>
          </p:cNvPr>
          <p:cNvSpPr/>
          <p:nvPr/>
        </p:nvSpPr>
        <p:spPr>
          <a:xfrm>
            <a:off x="1066556" y="3124200"/>
            <a:ext cx="6932307" cy="2431435"/>
          </a:xfrm>
          <a:prstGeom prst="rect">
            <a:avLst/>
          </a:prstGeom>
          <a:noFill/>
        </p:spPr>
        <p:txBody>
          <a:bodyPr wrap="none" lIns="91440" tIns="45720" rIns="91440" bIns="45720">
            <a:spAutoFit/>
          </a:bodyPr>
          <a:lstStyle/>
          <a:p>
            <a:pPr algn="ctr"/>
            <a:r>
              <a:rPr lang="en-US" sz="3200" b="0" cap="none" spc="0" dirty="0">
                <a:ln w="0"/>
                <a:solidFill>
                  <a:schemeClr val="accent1"/>
                </a:solidFill>
                <a:effectLst>
                  <a:outerShdw blurRad="38100" dist="25400" dir="5400000" algn="ctr" rotWithShape="0">
                    <a:srgbClr val="6E747A">
                      <a:alpha val="43000"/>
                    </a:srgbClr>
                  </a:outerShdw>
                </a:effectLst>
              </a:rPr>
              <a:t>You </a:t>
            </a:r>
            <a:r>
              <a:rPr lang="en-US" sz="3200" b="1" u="sng" cap="none" spc="0" dirty="0">
                <a:ln w="0"/>
                <a:solidFill>
                  <a:schemeClr val="accent1"/>
                </a:solidFill>
                <a:effectLst>
                  <a:outerShdw blurRad="38100" dist="25400" dir="5400000" algn="ctr" rotWithShape="0">
                    <a:srgbClr val="6E747A">
                      <a:alpha val="43000"/>
                    </a:srgbClr>
                  </a:outerShdw>
                </a:effectLst>
              </a:rPr>
              <a:t>can</a:t>
            </a:r>
            <a:r>
              <a:rPr lang="en-US" sz="3200" b="0" cap="none" spc="0" dirty="0">
                <a:ln w="0"/>
                <a:solidFill>
                  <a:schemeClr val="accent1"/>
                </a:solidFill>
                <a:effectLst>
                  <a:outerShdw blurRad="38100" dist="25400" dir="5400000" algn="ctr" rotWithShape="0">
                    <a:srgbClr val="6E747A">
                      <a:alpha val="43000"/>
                    </a:srgbClr>
                  </a:outerShdw>
                </a:effectLst>
              </a:rPr>
              <a:t> be </a:t>
            </a:r>
            <a:r>
              <a:rPr lang="en-US" sz="3200" b="0" cap="none" spc="0" dirty="0" smtClean="0">
                <a:ln w="0"/>
                <a:solidFill>
                  <a:schemeClr val="accent1"/>
                </a:solidFill>
                <a:effectLst>
                  <a:outerShdw blurRad="38100" dist="25400" dir="5400000" algn="ctr" rotWithShape="0">
                    <a:srgbClr val="6E747A">
                      <a:alpha val="43000"/>
                    </a:srgbClr>
                  </a:outerShdw>
                </a:effectLst>
              </a:rPr>
              <a:t>disciplined at </a:t>
            </a:r>
            <a:r>
              <a:rPr lang="en-US" sz="3200" b="0" cap="none" spc="0" dirty="0">
                <a:ln w="0"/>
                <a:solidFill>
                  <a:schemeClr val="accent1"/>
                </a:solidFill>
                <a:effectLst>
                  <a:outerShdw blurRad="38100" dist="25400" dir="5400000" algn="ctr" rotWithShape="0">
                    <a:srgbClr val="6E747A">
                      <a:alpha val="43000"/>
                    </a:srgbClr>
                  </a:outerShdw>
                </a:effectLst>
              </a:rPr>
              <a:t>work for things </a:t>
            </a:r>
          </a:p>
          <a:p>
            <a:pPr algn="ctr"/>
            <a:r>
              <a:rPr lang="en-US" sz="3200" b="0" cap="none" spc="0" dirty="0">
                <a:ln w="0"/>
                <a:solidFill>
                  <a:schemeClr val="accent1"/>
                </a:solidFill>
                <a:effectLst>
                  <a:outerShdw blurRad="38100" dist="25400" dir="5400000" algn="ctr" rotWithShape="0">
                    <a:srgbClr val="6E747A">
                      <a:alpha val="43000"/>
                    </a:srgbClr>
                  </a:outerShdw>
                </a:effectLst>
              </a:rPr>
              <a:t>you say </a:t>
            </a:r>
            <a:r>
              <a:rPr lang="en-US" sz="3200" b="0" cap="none" spc="0" dirty="0" smtClean="0">
                <a:ln w="0"/>
                <a:solidFill>
                  <a:schemeClr val="accent1"/>
                </a:solidFill>
                <a:effectLst>
                  <a:outerShdw blurRad="38100" dist="25400" dir="5400000" algn="ctr" rotWithShape="0">
                    <a:srgbClr val="6E747A">
                      <a:alpha val="43000"/>
                    </a:srgbClr>
                  </a:outerShdw>
                </a:effectLst>
              </a:rPr>
              <a:t>online…</a:t>
            </a:r>
            <a:endParaRPr lang="en-US" sz="3200" b="0" cap="none" spc="0" dirty="0">
              <a:ln w="0"/>
              <a:solidFill>
                <a:schemeClr val="accent1"/>
              </a:solidFill>
              <a:effectLst>
                <a:outerShdw blurRad="38100" dist="25400" dir="5400000" algn="ctr" rotWithShape="0">
                  <a:srgbClr val="6E747A">
                    <a:alpha val="43000"/>
                  </a:srgbClr>
                </a:outerShdw>
              </a:effectLst>
            </a:endParaRPr>
          </a:p>
          <a:p>
            <a:pPr algn="ctr"/>
            <a:r>
              <a:rPr lang="en-US" sz="3200" dirty="0">
                <a:ln w="0"/>
                <a:solidFill>
                  <a:schemeClr val="accent1"/>
                </a:solidFill>
                <a:effectLst>
                  <a:outerShdw blurRad="38100" dist="25400" dir="5400000" algn="ctr" rotWithShape="0">
                    <a:srgbClr val="6E747A">
                      <a:alpha val="43000"/>
                    </a:srgbClr>
                  </a:outerShdw>
                </a:effectLst>
              </a:rPr>
              <a:t>…</a:t>
            </a:r>
            <a:r>
              <a:rPr lang="en-US" sz="3200" b="1" u="sng" dirty="0">
                <a:ln w="0"/>
                <a:solidFill>
                  <a:schemeClr val="accent1"/>
                </a:solidFill>
                <a:effectLst>
                  <a:outerShdw blurRad="38100" dist="25400" dir="5400000" algn="ctr" rotWithShape="0">
                    <a:srgbClr val="6E747A">
                      <a:alpha val="43000"/>
                    </a:srgbClr>
                  </a:outerShdw>
                </a:effectLst>
              </a:rPr>
              <a:t>so be careful</a:t>
            </a:r>
            <a:r>
              <a:rPr lang="en-US" sz="3200" dirty="0" smtClean="0">
                <a:ln w="0"/>
                <a:solidFill>
                  <a:schemeClr val="accent1"/>
                </a:solidFill>
                <a:effectLst>
                  <a:outerShdw blurRad="38100" dist="25400" dir="5400000" algn="ctr" rotWithShape="0">
                    <a:srgbClr val="6E747A">
                      <a:alpha val="43000"/>
                    </a:srgbClr>
                  </a:outerShdw>
                </a:effectLst>
              </a:rPr>
              <a:t>!</a:t>
            </a:r>
          </a:p>
          <a:p>
            <a:pPr algn="ctr"/>
            <a:endParaRPr lang="en-US" sz="3200" b="0" cap="none" spc="0" dirty="0">
              <a:ln w="0"/>
              <a:solidFill>
                <a:schemeClr val="accent1"/>
              </a:solidFill>
              <a:effectLst>
                <a:outerShdw blurRad="38100" dist="25400" dir="5400000" algn="ctr" rotWithShape="0">
                  <a:srgbClr val="6E747A">
                    <a:alpha val="43000"/>
                  </a:srgbClr>
                </a:outerShdw>
              </a:effectLst>
            </a:endParaRPr>
          </a:p>
          <a:p>
            <a:pPr algn="ctr"/>
            <a:r>
              <a:rPr lang="en-US" sz="2400" dirty="0" smtClean="0">
                <a:ln w="0"/>
                <a:solidFill>
                  <a:schemeClr val="accent1"/>
                </a:solidFill>
                <a:effectLst>
                  <a:outerShdw blurRad="38100" dist="25400" dir="5400000" algn="ctr" rotWithShape="0">
                    <a:srgbClr val="6E747A">
                      <a:alpha val="43000"/>
                    </a:srgbClr>
                  </a:outerShdw>
                </a:effectLst>
              </a:rPr>
              <a:t>Also: Intimate Images &amp; Cyber-protection Act</a:t>
            </a:r>
            <a:endParaRPr lang="en-CA" sz="2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362301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A7950B-49E0-4C0F-8240-A9B8A697CA21}"/>
              </a:ext>
            </a:extLst>
          </p:cNvPr>
          <p:cNvSpPr>
            <a:spLocks noGrp="1"/>
          </p:cNvSpPr>
          <p:nvPr>
            <p:ph type="title"/>
          </p:nvPr>
        </p:nvSpPr>
        <p:spPr/>
        <p:txBody>
          <a:bodyPr/>
          <a:lstStyle/>
          <a:p>
            <a:r>
              <a:rPr lang="en-CA" dirty="0"/>
              <a:t>Sources of Law</a:t>
            </a:r>
          </a:p>
        </p:txBody>
      </p:sp>
      <p:graphicFrame>
        <p:nvGraphicFramePr>
          <p:cNvPr id="12" name="Content Placeholder 11">
            <a:extLst>
              <a:ext uri="{FF2B5EF4-FFF2-40B4-BE49-F238E27FC236}">
                <a16:creationId xmlns:a16="http://schemas.microsoft.com/office/drawing/2014/main" xmlns="" id="{06D6AA5B-0D7B-4CDE-8CBF-4BCE79A88357}"/>
              </a:ext>
            </a:extLst>
          </p:cNvPr>
          <p:cNvGraphicFramePr>
            <a:graphicFrameLocks noGrp="1"/>
          </p:cNvGraphicFramePr>
          <p:nvPr>
            <p:ph idx="1"/>
            <p:extLst>
              <p:ext uri="{D42A27DB-BD31-4B8C-83A1-F6EECF244321}">
                <p14:modId xmlns:p14="http://schemas.microsoft.com/office/powerpoint/2010/main" val="3141873608"/>
              </p:ext>
            </p:extLst>
          </p:nvPr>
        </p:nvGraphicFramePr>
        <p:xfrm>
          <a:off x="507207" y="2011364"/>
          <a:ext cx="8065294" cy="3767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12">
            <a:extLst>
              <a:ext uri="{FF2B5EF4-FFF2-40B4-BE49-F238E27FC236}">
                <a16:creationId xmlns:a16="http://schemas.microsoft.com/office/drawing/2014/main" xmlns="" id="{74208967-81AE-4DCE-85E6-FF2BA1CEDF0E}"/>
              </a:ext>
            </a:extLst>
          </p:cNvPr>
          <p:cNvSpPr/>
          <p:nvPr/>
        </p:nvSpPr>
        <p:spPr>
          <a:xfrm>
            <a:off x="2578156" y="5012035"/>
            <a:ext cx="3987690" cy="923330"/>
          </a:xfrm>
          <a:prstGeom prst="rect">
            <a:avLst/>
          </a:prstGeom>
          <a:noFill/>
        </p:spPr>
        <p:txBody>
          <a:bodyPr wrap="none" lIns="91440" tIns="45720" rIns="91440" bIns="45720">
            <a:spAutoFit/>
          </a:bodyPr>
          <a:lstStyle/>
          <a:p>
            <a:pPr algn="ctr"/>
            <a:r>
              <a:rPr lang="en-US" sz="5400" b="0" i="1" cap="none" spc="0" dirty="0">
                <a:ln w="0"/>
                <a:solidFill>
                  <a:schemeClr val="accent1"/>
                </a:solidFill>
                <a:effectLst>
                  <a:outerShdw blurRad="38100" dist="25400" dir="5400000" algn="ctr" rotWithShape="0">
                    <a:srgbClr val="6E747A">
                      <a:alpha val="43000"/>
                    </a:srgbClr>
                  </a:outerShdw>
                </a:effectLst>
              </a:rPr>
              <a:t>+ Your Facts!</a:t>
            </a:r>
          </a:p>
        </p:txBody>
      </p:sp>
    </p:spTree>
    <p:extLst>
      <p:ext uri="{BB962C8B-B14F-4D97-AF65-F5344CB8AC3E}">
        <p14:creationId xmlns:p14="http://schemas.microsoft.com/office/powerpoint/2010/main" val="20062025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76200"/>
            <a:ext cx="8079581" cy="1658198"/>
          </a:xfrm>
        </p:spPr>
        <p:txBody>
          <a:bodyPr/>
          <a:lstStyle/>
          <a:p>
            <a:r>
              <a:rPr lang="en-CA" dirty="0"/>
              <a:t>Ending Employment</a:t>
            </a:r>
          </a:p>
        </p:txBody>
      </p:sp>
      <p:sp>
        <p:nvSpPr>
          <p:cNvPr id="3" name="Rectangle 2">
            <a:extLst>
              <a:ext uri="{FF2B5EF4-FFF2-40B4-BE49-F238E27FC236}">
                <a16:creationId xmlns:a16="http://schemas.microsoft.com/office/drawing/2014/main" xmlns="" id="{CCDB58BF-1F6B-49CA-BF9E-73D211C5E091}"/>
              </a:ext>
            </a:extLst>
          </p:cNvPr>
          <p:cNvSpPr/>
          <p:nvPr/>
        </p:nvSpPr>
        <p:spPr>
          <a:xfrm>
            <a:off x="609600" y="1752600"/>
            <a:ext cx="7924801" cy="3631763"/>
          </a:xfrm>
          <a:prstGeom prst="rect">
            <a:avLst/>
          </a:prstGeom>
          <a:noFill/>
        </p:spPr>
        <p:txBody>
          <a:bodyPr wrap="square" lIns="91440" tIns="45720" rIns="91440" bIns="45720">
            <a:spAutoFit/>
          </a:bodyPr>
          <a:lstStyle/>
          <a:p>
            <a:pPr algn="ctr"/>
            <a:r>
              <a:rPr lang="en-US" sz="2400" b="0" u="sng" cap="none" spc="0" dirty="0" smtClean="0">
                <a:ln w="0"/>
                <a:solidFill>
                  <a:schemeClr val="accent1"/>
                </a:solidFill>
                <a:effectLst>
                  <a:outerShdw blurRad="38100" dist="25400" dir="5400000" algn="ctr" rotWithShape="0">
                    <a:srgbClr val="6E747A">
                      <a:alpha val="43000"/>
                    </a:srgbClr>
                  </a:outerShdw>
                </a:effectLst>
              </a:rPr>
              <a:t>Ending employment</a:t>
            </a:r>
            <a:r>
              <a:rPr lang="en-US" sz="2400" b="0" cap="none" spc="0" dirty="0" smtClean="0">
                <a:ln w="0"/>
                <a:solidFill>
                  <a:schemeClr val="accent1"/>
                </a:solidFill>
                <a:effectLst>
                  <a:outerShdw blurRad="38100" dist="25400" dir="5400000" algn="ctr" rotWithShape="0">
                    <a:srgbClr val="6E747A">
                      <a:alpha val="43000"/>
                    </a:srgbClr>
                  </a:outerShdw>
                </a:effectLst>
              </a:rPr>
              <a:t> </a:t>
            </a:r>
            <a:r>
              <a:rPr lang="en-US" sz="2400" b="0" cap="none" spc="0" dirty="0">
                <a:ln w="0"/>
                <a:solidFill>
                  <a:schemeClr val="accent1"/>
                </a:solidFill>
                <a:effectLst>
                  <a:outerShdw blurRad="38100" dist="25400" dir="5400000" algn="ctr" rotWithShape="0">
                    <a:srgbClr val="6E747A">
                      <a:alpha val="43000"/>
                    </a:srgbClr>
                  </a:outerShdw>
                </a:effectLst>
              </a:rPr>
              <a:t>– dismissal, termination, you’re fired</a:t>
            </a:r>
          </a:p>
          <a:p>
            <a:pPr algn="ctr"/>
            <a:endParaRPr lang="en-US" sz="3800" dirty="0">
              <a:ln w="0"/>
              <a:solidFill>
                <a:schemeClr val="accent1"/>
              </a:solidFill>
              <a:effectLst>
                <a:outerShdw blurRad="38100" dist="25400" dir="5400000" algn="ctr" rotWithShape="0">
                  <a:srgbClr val="6E747A">
                    <a:alpha val="43000"/>
                  </a:srgbClr>
                </a:outerShdw>
              </a:effectLst>
            </a:endParaRPr>
          </a:p>
          <a:p>
            <a:r>
              <a:rPr lang="en-US" sz="2800" b="0" u="sng" cap="none" spc="0" dirty="0" smtClean="0">
                <a:ln w="0"/>
                <a:solidFill>
                  <a:schemeClr val="accent1"/>
                </a:solidFill>
                <a:effectLst>
                  <a:outerShdw blurRad="38100" dist="25400" dir="5400000" algn="ctr" rotWithShape="0">
                    <a:srgbClr val="6E747A">
                      <a:alpha val="43000"/>
                    </a:srgbClr>
                  </a:outerShdw>
                </a:effectLst>
              </a:rPr>
              <a:t>Notice</a:t>
            </a:r>
            <a:r>
              <a:rPr lang="en-US" sz="2800" b="0" cap="none" spc="0" dirty="0" smtClean="0">
                <a:ln w="0"/>
                <a:solidFill>
                  <a:schemeClr val="accent1"/>
                </a:solidFill>
                <a:effectLst>
                  <a:outerShdw blurRad="38100" dist="25400" dir="5400000" algn="ctr" rotWithShape="0">
                    <a:srgbClr val="6E747A">
                      <a:alpha val="43000"/>
                    </a:srgbClr>
                  </a:outerShdw>
                </a:effectLst>
              </a:rPr>
              <a:t> </a:t>
            </a:r>
            <a:r>
              <a:rPr lang="en-US" sz="2800" b="0" cap="none" spc="0" dirty="0">
                <a:ln w="0"/>
                <a:solidFill>
                  <a:schemeClr val="accent1"/>
                </a:solidFill>
                <a:effectLst>
                  <a:outerShdw blurRad="38100" dist="25400" dir="5400000" algn="ctr" rotWithShape="0">
                    <a:srgbClr val="6E747A">
                      <a:alpha val="43000"/>
                    </a:srgbClr>
                  </a:outerShdw>
                </a:effectLst>
              </a:rPr>
              <a:t>– </a:t>
            </a:r>
          </a:p>
          <a:p>
            <a:pPr marL="514350" indent="-514350">
              <a:buAutoNum type="alphaLcParenBoth"/>
            </a:pPr>
            <a:r>
              <a:rPr lang="en-US" sz="2800" b="1" cap="none" spc="0" dirty="0" smtClean="0">
                <a:ln w="0"/>
                <a:solidFill>
                  <a:schemeClr val="accent1"/>
                </a:solidFill>
                <a:effectLst>
                  <a:outerShdw blurRad="38100" dist="25400" dir="5400000" algn="ctr" rotWithShape="0">
                    <a:srgbClr val="6E747A">
                      <a:alpha val="43000"/>
                    </a:srgbClr>
                  </a:outerShdw>
                </a:effectLst>
              </a:rPr>
              <a:t>amount </a:t>
            </a:r>
            <a:r>
              <a:rPr lang="en-US" sz="2800" b="1" cap="none" spc="0" dirty="0">
                <a:ln w="0"/>
                <a:solidFill>
                  <a:schemeClr val="accent1"/>
                </a:solidFill>
                <a:effectLst>
                  <a:outerShdw blurRad="38100" dist="25400" dir="5400000" algn="ctr" rotWithShape="0">
                    <a:srgbClr val="6E747A">
                      <a:alpha val="43000"/>
                    </a:srgbClr>
                  </a:outerShdw>
                </a:effectLst>
              </a:rPr>
              <a:t>of time </a:t>
            </a:r>
            <a:r>
              <a:rPr lang="en-US" sz="2800" b="0" cap="none" spc="0" dirty="0">
                <a:ln w="0"/>
                <a:solidFill>
                  <a:schemeClr val="accent1"/>
                </a:solidFill>
                <a:effectLst>
                  <a:outerShdw blurRad="38100" dist="25400" dir="5400000" algn="ctr" rotWithShape="0">
                    <a:srgbClr val="6E747A">
                      <a:alpha val="43000"/>
                    </a:srgbClr>
                  </a:outerShdw>
                </a:effectLst>
              </a:rPr>
              <a:t>your Employer gives </a:t>
            </a:r>
            <a:r>
              <a:rPr lang="en-US" sz="2800" b="0" cap="none" spc="0" dirty="0" smtClean="0">
                <a:ln w="0"/>
                <a:solidFill>
                  <a:schemeClr val="accent1"/>
                </a:solidFill>
                <a:effectLst>
                  <a:outerShdw blurRad="38100" dist="25400" dir="5400000" algn="ctr" rotWithShape="0">
                    <a:srgbClr val="6E747A">
                      <a:alpha val="43000"/>
                    </a:srgbClr>
                  </a:outerShdw>
                </a:effectLst>
              </a:rPr>
              <a:t>you </a:t>
            </a:r>
            <a:r>
              <a:rPr lang="en-US" sz="2800" dirty="0" smtClean="0">
                <a:ln w="0"/>
                <a:solidFill>
                  <a:schemeClr val="accent1"/>
                </a:solidFill>
                <a:effectLst>
                  <a:outerShdw blurRad="38100" dist="25400" dir="5400000" algn="ctr" rotWithShape="0">
                    <a:srgbClr val="6E747A">
                      <a:alpha val="43000"/>
                    </a:srgbClr>
                  </a:outerShdw>
                </a:effectLst>
              </a:rPr>
              <a:t>before </a:t>
            </a:r>
            <a:r>
              <a:rPr lang="en-US" sz="2800" dirty="0">
                <a:ln w="0"/>
                <a:solidFill>
                  <a:schemeClr val="accent1"/>
                </a:solidFill>
                <a:effectLst>
                  <a:outerShdw blurRad="38100" dist="25400" dir="5400000" algn="ctr" rotWithShape="0">
                    <a:srgbClr val="6E747A">
                      <a:alpha val="43000"/>
                    </a:srgbClr>
                  </a:outerShdw>
                </a:effectLst>
              </a:rPr>
              <a:t>you have to stop </a:t>
            </a:r>
            <a:r>
              <a:rPr lang="en-US" sz="2800" dirty="0" smtClean="0">
                <a:ln w="0"/>
                <a:solidFill>
                  <a:schemeClr val="accent1"/>
                </a:solidFill>
                <a:effectLst>
                  <a:outerShdw blurRad="38100" dist="25400" dir="5400000" algn="ctr" rotWithShape="0">
                    <a:srgbClr val="6E747A">
                      <a:alpha val="43000"/>
                    </a:srgbClr>
                  </a:outerShdw>
                </a:effectLst>
              </a:rPr>
              <a:t>working, or pay instead of working notice</a:t>
            </a:r>
            <a:endParaRPr lang="en-US" sz="2800" dirty="0">
              <a:ln w="0"/>
              <a:solidFill>
                <a:schemeClr val="accent1"/>
              </a:solidFill>
              <a:effectLst>
                <a:outerShdw blurRad="38100" dist="25400" dir="5400000" algn="ctr" rotWithShape="0">
                  <a:srgbClr val="6E747A">
                    <a:alpha val="43000"/>
                  </a:srgbClr>
                </a:outerShdw>
              </a:effectLst>
            </a:endParaRPr>
          </a:p>
          <a:p>
            <a:r>
              <a:rPr lang="en-US" sz="2800" b="1" cap="none" spc="0" dirty="0" smtClean="0">
                <a:ln w="0"/>
                <a:solidFill>
                  <a:schemeClr val="accent1"/>
                </a:solidFill>
                <a:effectLst>
                  <a:outerShdw blurRad="38100" dist="25400" dir="5400000" algn="ctr" rotWithShape="0">
                    <a:srgbClr val="6E747A">
                      <a:alpha val="43000"/>
                    </a:srgbClr>
                  </a:outerShdw>
                </a:effectLst>
              </a:rPr>
              <a:t>(</a:t>
            </a:r>
            <a:r>
              <a:rPr lang="en-US" sz="2800" b="1" cap="none" spc="0" dirty="0">
                <a:ln w="0"/>
                <a:solidFill>
                  <a:schemeClr val="accent1"/>
                </a:solidFill>
                <a:effectLst>
                  <a:outerShdw blurRad="38100" dist="25400" dir="5400000" algn="ctr" rotWithShape="0">
                    <a:srgbClr val="6E747A">
                      <a:alpha val="43000"/>
                    </a:srgbClr>
                  </a:outerShdw>
                </a:effectLst>
              </a:rPr>
              <a:t>b) piece of paper </a:t>
            </a:r>
            <a:r>
              <a:rPr lang="en-US" sz="2800" b="0" cap="none" spc="0" dirty="0">
                <a:ln w="0"/>
                <a:solidFill>
                  <a:schemeClr val="accent1"/>
                </a:solidFill>
                <a:effectLst>
                  <a:outerShdw blurRad="38100" dist="25400" dir="5400000" algn="ctr" rotWithShape="0">
                    <a:srgbClr val="6E747A">
                      <a:alpha val="43000"/>
                    </a:srgbClr>
                  </a:outerShdw>
                </a:effectLst>
              </a:rPr>
              <a:t>Employer gives you telling you</a:t>
            </a:r>
          </a:p>
          <a:p>
            <a:r>
              <a:rPr lang="en-US" sz="2800" dirty="0" smtClean="0">
                <a:ln w="0"/>
                <a:solidFill>
                  <a:schemeClr val="accent1"/>
                </a:solidFill>
                <a:effectLst>
                  <a:outerShdw blurRad="38100" dist="25400" dir="5400000" algn="ctr" rotWithShape="0">
                    <a:srgbClr val="6E747A">
                      <a:alpha val="43000"/>
                    </a:srgbClr>
                  </a:outerShdw>
                </a:effectLst>
              </a:rPr>
              <a:t>employment </a:t>
            </a:r>
            <a:r>
              <a:rPr lang="en-US" sz="2800" dirty="0">
                <a:ln w="0"/>
                <a:solidFill>
                  <a:schemeClr val="accent1"/>
                </a:solidFill>
                <a:effectLst>
                  <a:outerShdw blurRad="38100" dist="25400" dir="5400000" algn="ctr" rotWithShape="0">
                    <a:srgbClr val="6E747A">
                      <a:alpha val="43000"/>
                    </a:srgbClr>
                  </a:outerShdw>
                </a:effectLst>
              </a:rPr>
              <a:t>is ending</a:t>
            </a:r>
            <a:r>
              <a:rPr lang="en-US" sz="28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3631934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152400"/>
            <a:ext cx="8079581" cy="1658198"/>
          </a:xfrm>
        </p:spPr>
        <p:txBody>
          <a:bodyPr/>
          <a:lstStyle/>
          <a:p>
            <a:r>
              <a:rPr lang="en-CA" dirty="0"/>
              <a:t>Ending Employment</a:t>
            </a:r>
          </a:p>
        </p:txBody>
      </p:sp>
      <p:sp>
        <p:nvSpPr>
          <p:cNvPr id="3" name="Rectangle 2">
            <a:extLst>
              <a:ext uri="{FF2B5EF4-FFF2-40B4-BE49-F238E27FC236}">
                <a16:creationId xmlns:a16="http://schemas.microsoft.com/office/drawing/2014/main" xmlns="" id="{CCDB58BF-1F6B-49CA-BF9E-73D211C5E091}"/>
              </a:ext>
            </a:extLst>
          </p:cNvPr>
          <p:cNvSpPr/>
          <p:nvPr/>
        </p:nvSpPr>
        <p:spPr>
          <a:xfrm>
            <a:off x="2535760" y="1447800"/>
            <a:ext cx="3993896" cy="1246495"/>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Notice</a:t>
            </a:r>
          </a:p>
          <a:p>
            <a:pPr algn="ctr"/>
            <a:r>
              <a:rPr lang="en-US" sz="3500" b="1" cap="none" spc="0" dirty="0">
                <a:ln w="0"/>
                <a:solidFill>
                  <a:schemeClr val="accent1"/>
                </a:solidFill>
                <a:effectLst>
                  <a:outerShdw blurRad="38100" dist="25400" dir="5400000" algn="ctr" rotWithShape="0">
                    <a:srgbClr val="6E747A">
                      <a:alpha val="43000"/>
                    </a:srgbClr>
                  </a:outerShdw>
                </a:effectLst>
              </a:rPr>
              <a:t>Statutory </a:t>
            </a:r>
            <a:r>
              <a:rPr lang="en-US" sz="3500" b="1" i="1" cap="none" spc="0" dirty="0">
                <a:ln w="0"/>
                <a:solidFill>
                  <a:schemeClr val="accent1"/>
                </a:solidFill>
                <a:effectLst>
                  <a:outerShdw blurRad="38100" dist="25400" dir="5400000" algn="ctr" rotWithShape="0">
                    <a:srgbClr val="6E747A">
                      <a:alpha val="43000"/>
                    </a:srgbClr>
                  </a:outerShdw>
                </a:effectLst>
              </a:rPr>
              <a:t>minimums</a:t>
            </a:r>
            <a:endParaRPr lang="en-US" sz="3500" b="1"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5" name="Table 4">
            <a:extLst>
              <a:ext uri="{FF2B5EF4-FFF2-40B4-BE49-F238E27FC236}">
                <a16:creationId xmlns:a16="http://schemas.microsoft.com/office/drawing/2014/main" xmlns="" id="{761420CE-F4AB-404B-A1A6-DDFBCB7F1FD8}"/>
              </a:ext>
            </a:extLst>
          </p:cNvPr>
          <p:cNvGraphicFramePr>
            <a:graphicFrameLocks noGrp="1"/>
          </p:cNvGraphicFramePr>
          <p:nvPr>
            <p:extLst>
              <p:ext uri="{D42A27DB-BD31-4B8C-83A1-F6EECF244321}">
                <p14:modId xmlns:p14="http://schemas.microsoft.com/office/powerpoint/2010/main" val="3225322172"/>
              </p:ext>
            </p:extLst>
          </p:nvPr>
        </p:nvGraphicFramePr>
        <p:xfrm>
          <a:off x="1524000" y="2743200"/>
          <a:ext cx="6096000" cy="31699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xmlns="" val="328008171"/>
                    </a:ext>
                  </a:extLst>
                </a:gridCol>
                <a:gridCol w="3048000">
                  <a:extLst>
                    <a:ext uri="{9D8B030D-6E8A-4147-A177-3AD203B41FA5}">
                      <a16:colId xmlns:a16="http://schemas.microsoft.com/office/drawing/2014/main" xmlns="" val="2330900210"/>
                    </a:ext>
                  </a:extLst>
                </a:gridCol>
              </a:tblGrid>
              <a:tr h="370840">
                <a:tc>
                  <a:txBody>
                    <a:bodyPr/>
                    <a:lstStyle/>
                    <a:p>
                      <a:pPr algn="ctr"/>
                      <a:r>
                        <a:rPr lang="en-CA" sz="2600" b="1" dirty="0"/>
                        <a:t>Length of Employment</a:t>
                      </a:r>
                    </a:p>
                  </a:txBody>
                  <a:tcPr marL="68580" marR="68580"/>
                </a:tc>
                <a:tc>
                  <a:txBody>
                    <a:bodyPr/>
                    <a:lstStyle/>
                    <a:p>
                      <a:pPr algn="ctr"/>
                      <a:r>
                        <a:rPr lang="en-CA" sz="2600" b="1" dirty="0"/>
                        <a:t>Amount of Notice</a:t>
                      </a:r>
                    </a:p>
                  </a:txBody>
                  <a:tcPr marL="68580" marR="68580"/>
                </a:tc>
                <a:extLst>
                  <a:ext uri="{0D108BD9-81ED-4DB2-BD59-A6C34878D82A}">
                    <a16:rowId xmlns:a16="http://schemas.microsoft.com/office/drawing/2014/main" xmlns="" val="2217480521"/>
                  </a:ext>
                </a:extLst>
              </a:tr>
              <a:tr h="370840">
                <a:tc>
                  <a:txBody>
                    <a:bodyPr/>
                    <a:lstStyle/>
                    <a:p>
                      <a:r>
                        <a:rPr lang="en-CA" sz="2000" dirty="0"/>
                        <a:t>Less than 3 months</a:t>
                      </a:r>
                    </a:p>
                  </a:txBody>
                  <a:tcPr marL="68580" marR="68580"/>
                </a:tc>
                <a:tc>
                  <a:txBody>
                    <a:bodyPr/>
                    <a:lstStyle/>
                    <a:p>
                      <a:r>
                        <a:rPr lang="en-CA" sz="2000" dirty="0"/>
                        <a:t>No notice required</a:t>
                      </a:r>
                    </a:p>
                  </a:txBody>
                  <a:tcPr marL="68580" marR="68580"/>
                </a:tc>
                <a:extLst>
                  <a:ext uri="{0D108BD9-81ED-4DB2-BD59-A6C34878D82A}">
                    <a16:rowId xmlns:a16="http://schemas.microsoft.com/office/drawing/2014/main" xmlns="" val="768654739"/>
                  </a:ext>
                </a:extLst>
              </a:tr>
              <a:tr h="370840">
                <a:tc>
                  <a:txBody>
                    <a:bodyPr/>
                    <a:lstStyle/>
                    <a:p>
                      <a:r>
                        <a:rPr lang="en-CA" sz="2000" dirty="0"/>
                        <a:t>3 months – 2 years</a:t>
                      </a:r>
                    </a:p>
                  </a:txBody>
                  <a:tcPr marL="68580" marR="68580"/>
                </a:tc>
                <a:tc>
                  <a:txBody>
                    <a:bodyPr/>
                    <a:lstStyle/>
                    <a:p>
                      <a:r>
                        <a:rPr lang="en-CA" sz="2000" dirty="0"/>
                        <a:t>1 weeks’ notice</a:t>
                      </a:r>
                    </a:p>
                  </a:txBody>
                  <a:tcPr marL="68580" marR="68580"/>
                </a:tc>
                <a:extLst>
                  <a:ext uri="{0D108BD9-81ED-4DB2-BD59-A6C34878D82A}">
                    <a16:rowId xmlns:a16="http://schemas.microsoft.com/office/drawing/2014/main" xmlns="" val="2712193581"/>
                  </a:ext>
                </a:extLst>
              </a:tr>
              <a:tr h="370840">
                <a:tc>
                  <a:txBody>
                    <a:bodyPr/>
                    <a:lstStyle/>
                    <a:p>
                      <a:r>
                        <a:rPr lang="en-CA" sz="2000" dirty="0"/>
                        <a:t>2 years – 5 years</a:t>
                      </a:r>
                    </a:p>
                  </a:txBody>
                  <a:tcPr marL="68580" marR="68580"/>
                </a:tc>
                <a:tc>
                  <a:txBody>
                    <a:bodyPr/>
                    <a:lstStyle/>
                    <a:p>
                      <a:r>
                        <a:rPr lang="en-CA" sz="2000" dirty="0"/>
                        <a:t>2 weeks’ notice</a:t>
                      </a:r>
                    </a:p>
                  </a:txBody>
                  <a:tcPr marL="68580" marR="68580"/>
                </a:tc>
                <a:extLst>
                  <a:ext uri="{0D108BD9-81ED-4DB2-BD59-A6C34878D82A}">
                    <a16:rowId xmlns:a16="http://schemas.microsoft.com/office/drawing/2014/main" xmlns="" val="1946417200"/>
                  </a:ext>
                </a:extLst>
              </a:tr>
              <a:tr h="370840">
                <a:tc>
                  <a:txBody>
                    <a:bodyPr/>
                    <a:lstStyle/>
                    <a:p>
                      <a:r>
                        <a:rPr lang="en-CA" sz="2000" dirty="0"/>
                        <a:t>5 years – 10 years</a:t>
                      </a:r>
                    </a:p>
                  </a:txBody>
                  <a:tcPr marL="68580" marR="68580"/>
                </a:tc>
                <a:tc>
                  <a:txBody>
                    <a:bodyPr/>
                    <a:lstStyle/>
                    <a:p>
                      <a:r>
                        <a:rPr lang="en-CA" sz="2000" dirty="0"/>
                        <a:t>4 weeks’ notice</a:t>
                      </a:r>
                    </a:p>
                  </a:txBody>
                  <a:tcPr marL="68580" marR="68580"/>
                </a:tc>
                <a:extLst>
                  <a:ext uri="{0D108BD9-81ED-4DB2-BD59-A6C34878D82A}">
                    <a16:rowId xmlns:a16="http://schemas.microsoft.com/office/drawing/2014/main" xmlns="" val="3877535154"/>
                  </a:ext>
                </a:extLst>
              </a:tr>
              <a:tr h="370840">
                <a:tc>
                  <a:txBody>
                    <a:bodyPr/>
                    <a:lstStyle/>
                    <a:p>
                      <a:r>
                        <a:rPr lang="en-CA" sz="2000" dirty="0"/>
                        <a:t>10 years or </a:t>
                      </a:r>
                      <a:r>
                        <a:rPr lang="en-CA" sz="2000" dirty="0" smtClean="0"/>
                        <a:t>more</a:t>
                      </a:r>
                      <a:endParaRPr lang="en-CA" sz="2000" dirty="0"/>
                    </a:p>
                  </a:txBody>
                  <a:tcPr marL="68580" marR="68580"/>
                </a:tc>
                <a:tc>
                  <a:txBody>
                    <a:bodyPr/>
                    <a:lstStyle/>
                    <a:p>
                      <a:r>
                        <a:rPr lang="en-CA" sz="2000" dirty="0"/>
                        <a:t>8 weeks’ </a:t>
                      </a:r>
                      <a:r>
                        <a:rPr lang="en-CA" sz="2000" dirty="0" smtClean="0"/>
                        <a:t>notice + special protections</a:t>
                      </a:r>
                      <a:endParaRPr lang="en-CA" sz="2000" dirty="0"/>
                    </a:p>
                  </a:txBody>
                  <a:tcPr marL="68580" marR="68580"/>
                </a:tc>
                <a:extLst>
                  <a:ext uri="{0D108BD9-81ED-4DB2-BD59-A6C34878D82A}">
                    <a16:rowId xmlns:a16="http://schemas.microsoft.com/office/drawing/2014/main" xmlns="" val="102202223"/>
                  </a:ext>
                </a:extLst>
              </a:tr>
            </a:tbl>
          </a:graphicData>
        </a:graphic>
      </p:graphicFrame>
    </p:spTree>
    <p:extLst>
      <p:ext uri="{BB962C8B-B14F-4D97-AF65-F5344CB8AC3E}">
        <p14:creationId xmlns:p14="http://schemas.microsoft.com/office/powerpoint/2010/main" val="4622947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Ending Employment</a:t>
            </a:r>
          </a:p>
        </p:txBody>
      </p:sp>
      <p:sp>
        <p:nvSpPr>
          <p:cNvPr id="3" name="Rectangle 2">
            <a:extLst>
              <a:ext uri="{FF2B5EF4-FFF2-40B4-BE49-F238E27FC236}">
                <a16:creationId xmlns:a16="http://schemas.microsoft.com/office/drawing/2014/main" xmlns="" id="{CCDB58BF-1F6B-49CA-BF9E-73D211C5E091}"/>
              </a:ext>
            </a:extLst>
          </p:cNvPr>
          <p:cNvSpPr/>
          <p:nvPr/>
        </p:nvSpPr>
        <p:spPr>
          <a:xfrm>
            <a:off x="1520066" y="1676400"/>
            <a:ext cx="6025295" cy="1246495"/>
          </a:xfrm>
          <a:prstGeom prst="rect">
            <a:avLst/>
          </a:prstGeom>
          <a:noFill/>
        </p:spPr>
        <p:txBody>
          <a:bodyPr wrap="none" lIns="91440" tIns="45720" rIns="91440" bIns="45720">
            <a:spAutoFit/>
          </a:bodyPr>
          <a:lstStyle/>
          <a:p>
            <a:pPr algn="ctr"/>
            <a:r>
              <a:rPr lang="en-US" sz="4000" u="sng" dirty="0">
                <a:ln w="0"/>
                <a:solidFill>
                  <a:schemeClr val="accent1"/>
                </a:solidFill>
                <a:effectLst>
                  <a:outerShdw blurRad="38100" dist="25400" dir="5400000" algn="ctr" rotWithShape="0">
                    <a:srgbClr val="6E747A">
                      <a:alpha val="43000"/>
                    </a:srgbClr>
                  </a:outerShdw>
                </a:effectLst>
              </a:rPr>
              <a:t>Notice</a:t>
            </a:r>
          </a:p>
          <a:p>
            <a:pPr algn="ctr"/>
            <a:r>
              <a:rPr lang="en-US" sz="3500" b="1" dirty="0">
                <a:ln w="0"/>
                <a:solidFill>
                  <a:schemeClr val="accent1"/>
                </a:solidFill>
                <a:effectLst>
                  <a:outerShdw blurRad="38100" dist="25400" dir="5400000" algn="ctr" rotWithShape="0">
                    <a:srgbClr val="6E747A">
                      <a:alpha val="43000"/>
                    </a:srgbClr>
                  </a:outerShdw>
                </a:effectLst>
              </a:rPr>
              <a:t>Common law </a:t>
            </a:r>
            <a:r>
              <a:rPr lang="en-US" sz="3500" b="1" dirty="0" smtClean="0">
                <a:ln w="0"/>
                <a:solidFill>
                  <a:schemeClr val="accent1"/>
                </a:solidFill>
                <a:effectLst>
                  <a:outerShdw blurRad="38100" dist="25400" dir="5400000" algn="ctr" rotWithShape="0">
                    <a:srgbClr val="6E747A">
                      <a:alpha val="43000"/>
                    </a:srgbClr>
                  </a:outerShdw>
                </a:effectLst>
              </a:rPr>
              <a:t>factors: Examples </a:t>
            </a:r>
            <a:endParaRPr lang="en-US" sz="3500" b="1" dirty="0">
              <a:ln w="0"/>
              <a:solidFill>
                <a:schemeClr val="accent1"/>
              </a:solidFill>
              <a:effectLst>
                <a:outerShdw blurRad="38100" dist="25400" dir="5400000" algn="ctr" rotWithShape="0">
                  <a:srgbClr val="6E747A">
                    <a:alpha val="43000"/>
                  </a:srgbClr>
                </a:outerShdw>
              </a:effectLst>
            </a:endParaRPr>
          </a:p>
        </p:txBody>
      </p:sp>
      <p:graphicFrame>
        <p:nvGraphicFramePr>
          <p:cNvPr id="5" name="Table 4">
            <a:extLst>
              <a:ext uri="{FF2B5EF4-FFF2-40B4-BE49-F238E27FC236}">
                <a16:creationId xmlns:a16="http://schemas.microsoft.com/office/drawing/2014/main" xmlns="" id="{761420CE-F4AB-404B-A1A6-DDFBCB7F1FD8}"/>
              </a:ext>
            </a:extLst>
          </p:cNvPr>
          <p:cNvGraphicFramePr>
            <a:graphicFrameLocks noGrp="1"/>
          </p:cNvGraphicFramePr>
          <p:nvPr>
            <p:extLst>
              <p:ext uri="{D42A27DB-BD31-4B8C-83A1-F6EECF244321}">
                <p14:modId xmlns:p14="http://schemas.microsoft.com/office/powerpoint/2010/main" val="2226366240"/>
              </p:ext>
            </p:extLst>
          </p:nvPr>
        </p:nvGraphicFramePr>
        <p:xfrm>
          <a:off x="2528888" y="3124200"/>
          <a:ext cx="4157662" cy="3230880"/>
        </p:xfrm>
        <a:graphic>
          <a:graphicData uri="http://schemas.openxmlformats.org/drawingml/2006/table">
            <a:tbl>
              <a:tblPr firstRow="1" bandRow="1">
                <a:tableStyleId>{5C22544A-7EE6-4342-B048-85BDC9FD1C3A}</a:tableStyleId>
              </a:tblPr>
              <a:tblGrid>
                <a:gridCol w="4157662">
                  <a:extLst>
                    <a:ext uri="{9D8B030D-6E8A-4147-A177-3AD203B41FA5}">
                      <a16:colId xmlns:a16="http://schemas.microsoft.com/office/drawing/2014/main" xmlns="" val="328008171"/>
                    </a:ext>
                  </a:extLst>
                </a:gridCol>
              </a:tblGrid>
              <a:tr h="370840">
                <a:tc>
                  <a:txBody>
                    <a:bodyPr/>
                    <a:lstStyle/>
                    <a:p>
                      <a:pPr algn="ctr"/>
                      <a:r>
                        <a:rPr lang="en-CA" sz="2600" b="1" dirty="0" smtClean="0"/>
                        <a:t>Reasonable Notice</a:t>
                      </a:r>
                      <a:endParaRPr lang="en-CA" sz="2600" b="1" dirty="0"/>
                    </a:p>
                  </a:txBody>
                  <a:tcPr marL="68580" marR="68580"/>
                </a:tc>
                <a:extLst>
                  <a:ext uri="{0D108BD9-81ED-4DB2-BD59-A6C34878D82A}">
                    <a16:rowId xmlns:a16="http://schemas.microsoft.com/office/drawing/2014/main" xmlns="" val="2217480521"/>
                  </a:ext>
                </a:extLst>
              </a:tr>
              <a:tr h="370840">
                <a:tc>
                  <a:txBody>
                    <a:bodyPr/>
                    <a:lstStyle/>
                    <a:p>
                      <a:pPr marL="457200" indent="-457200">
                        <a:buFont typeface="Arial" panose="020B0604020202020204" pitchFamily="34" charset="0"/>
                        <a:buChar char="•"/>
                      </a:pPr>
                      <a:r>
                        <a:rPr lang="en-CA" sz="2600" dirty="0"/>
                        <a:t>Type of work</a:t>
                      </a:r>
                    </a:p>
                  </a:txBody>
                  <a:tcPr marL="68580" marR="68580"/>
                </a:tc>
                <a:extLst>
                  <a:ext uri="{0D108BD9-81ED-4DB2-BD59-A6C34878D82A}">
                    <a16:rowId xmlns:a16="http://schemas.microsoft.com/office/drawing/2014/main" xmlns="" val="768654739"/>
                  </a:ext>
                </a:extLst>
              </a:tr>
              <a:tr h="370840">
                <a:tc>
                  <a:txBody>
                    <a:bodyPr/>
                    <a:lstStyle/>
                    <a:p>
                      <a:pPr marL="457200" indent="-457200">
                        <a:buFont typeface="Arial" panose="020B0604020202020204" pitchFamily="34" charset="0"/>
                        <a:buChar char="•"/>
                      </a:pPr>
                      <a:r>
                        <a:rPr lang="en-CA" sz="2600" dirty="0"/>
                        <a:t>Employee’s age</a:t>
                      </a:r>
                    </a:p>
                  </a:txBody>
                  <a:tcPr marL="68580" marR="68580"/>
                </a:tc>
                <a:extLst>
                  <a:ext uri="{0D108BD9-81ED-4DB2-BD59-A6C34878D82A}">
                    <a16:rowId xmlns:a16="http://schemas.microsoft.com/office/drawing/2014/main" xmlns="" val="2712193581"/>
                  </a:ext>
                </a:extLst>
              </a:tr>
              <a:tr h="370840">
                <a:tc>
                  <a:txBody>
                    <a:bodyPr/>
                    <a:lstStyle/>
                    <a:p>
                      <a:pPr marL="457200" indent="-457200">
                        <a:buFont typeface="Arial" panose="020B0604020202020204" pitchFamily="34" charset="0"/>
                        <a:buChar char="•"/>
                      </a:pPr>
                      <a:r>
                        <a:rPr lang="en-CA" sz="2600" dirty="0"/>
                        <a:t>Years of service with Employer</a:t>
                      </a:r>
                    </a:p>
                  </a:txBody>
                  <a:tcPr marL="68580" marR="68580"/>
                </a:tc>
                <a:extLst>
                  <a:ext uri="{0D108BD9-81ED-4DB2-BD59-A6C34878D82A}">
                    <a16:rowId xmlns:a16="http://schemas.microsoft.com/office/drawing/2014/main" xmlns="" val="1946417200"/>
                  </a:ext>
                </a:extLst>
              </a:tr>
              <a:tr h="370840">
                <a:tc>
                  <a:txBody>
                    <a:bodyPr/>
                    <a:lstStyle/>
                    <a:p>
                      <a:pPr marL="457200" indent="-457200">
                        <a:buFont typeface="Arial" panose="020B0604020202020204" pitchFamily="34" charset="0"/>
                        <a:buChar char="•"/>
                      </a:pPr>
                      <a:r>
                        <a:rPr lang="en-CA" sz="2600" dirty="0"/>
                        <a:t>Availability of similar employment</a:t>
                      </a:r>
                    </a:p>
                  </a:txBody>
                  <a:tcPr marL="68580" marR="68580"/>
                </a:tc>
                <a:extLst>
                  <a:ext uri="{0D108BD9-81ED-4DB2-BD59-A6C34878D82A}">
                    <a16:rowId xmlns:a16="http://schemas.microsoft.com/office/drawing/2014/main" xmlns="" val="3877535154"/>
                  </a:ext>
                </a:extLst>
              </a:tr>
            </a:tbl>
          </a:graphicData>
        </a:graphic>
      </p:graphicFrame>
    </p:spTree>
    <p:extLst>
      <p:ext uri="{BB962C8B-B14F-4D97-AF65-F5344CB8AC3E}">
        <p14:creationId xmlns:p14="http://schemas.microsoft.com/office/powerpoint/2010/main" val="3592035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76200"/>
            <a:ext cx="8079581" cy="1658198"/>
          </a:xfrm>
        </p:spPr>
        <p:txBody>
          <a:bodyPr/>
          <a:lstStyle/>
          <a:p>
            <a:r>
              <a:rPr lang="en-CA" dirty="0"/>
              <a:t>Ending Employment</a:t>
            </a:r>
          </a:p>
        </p:txBody>
      </p:sp>
      <p:sp>
        <p:nvSpPr>
          <p:cNvPr id="3" name="Rectangle 2">
            <a:extLst>
              <a:ext uri="{FF2B5EF4-FFF2-40B4-BE49-F238E27FC236}">
                <a16:creationId xmlns:a16="http://schemas.microsoft.com/office/drawing/2014/main" xmlns="" id="{CCDB58BF-1F6B-49CA-BF9E-73D211C5E091}"/>
              </a:ext>
            </a:extLst>
          </p:cNvPr>
          <p:cNvSpPr/>
          <p:nvPr/>
        </p:nvSpPr>
        <p:spPr>
          <a:xfrm>
            <a:off x="3413454" y="1524000"/>
            <a:ext cx="2238513" cy="707886"/>
          </a:xfrm>
          <a:prstGeom prst="rect">
            <a:avLst/>
          </a:prstGeom>
          <a:noFill/>
        </p:spPr>
        <p:txBody>
          <a:bodyPr wrap="none" lIns="91440" tIns="45720" rIns="91440" bIns="45720">
            <a:spAutoFit/>
          </a:bodyPr>
          <a:lstStyle/>
          <a:p>
            <a:pPr algn="ctr"/>
            <a:r>
              <a:rPr lang="en-US" sz="4000" b="1" u="sng" dirty="0">
                <a:ln w="0"/>
                <a:solidFill>
                  <a:schemeClr val="accent1"/>
                </a:solidFill>
                <a:effectLst>
                  <a:outerShdw blurRad="38100" dist="25400" dir="5400000" algn="ctr" rotWithShape="0">
                    <a:srgbClr val="6E747A">
                      <a:alpha val="43000"/>
                    </a:srgbClr>
                  </a:outerShdw>
                </a:effectLst>
              </a:rPr>
              <a:t>No notice</a:t>
            </a:r>
          </a:p>
        </p:txBody>
      </p:sp>
      <p:sp>
        <p:nvSpPr>
          <p:cNvPr id="6" name="TextBox 5">
            <a:extLst>
              <a:ext uri="{FF2B5EF4-FFF2-40B4-BE49-F238E27FC236}">
                <a16:creationId xmlns:a16="http://schemas.microsoft.com/office/drawing/2014/main" xmlns="" id="{81EE89F6-27DE-478A-A381-937B0C7FB69D}"/>
              </a:ext>
            </a:extLst>
          </p:cNvPr>
          <p:cNvSpPr txBox="1"/>
          <p:nvPr/>
        </p:nvSpPr>
        <p:spPr>
          <a:xfrm>
            <a:off x="1447800" y="5105400"/>
            <a:ext cx="7457673" cy="1323439"/>
          </a:xfrm>
          <a:prstGeom prst="rect">
            <a:avLst/>
          </a:prstGeom>
          <a:noFill/>
        </p:spPr>
        <p:txBody>
          <a:bodyPr wrap="square" rtlCol="0">
            <a:spAutoFit/>
          </a:bodyPr>
          <a:lstStyle/>
          <a:p>
            <a:r>
              <a:rPr lang="en-CA" sz="2000" b="1" u="sng" dirty="0" smtClean="0">
                <a:solidFill>
                  <a:schemeClr val="accent1">
                    <a:lumMod val="75000"/>
                  </a:schemeClr>
                </a:solidFill>
              </a:rPr>
              <a:t>Just cause</a:t>
            </a:r>
            <a:r>
              <a:rPr lang="en-CA" sz="2000" dirty="0" smtClean="0">
                <a:solidFill>
                  <a:schemeClr val="accent1">
                    <a:lumMod val="75000"/>
                  </a:schemeClr>
                </a:solidFill>
              </a:rPr>
              <a:t> </a:t>
            </a:r>
            <a:r>
              <a:rPr lang="en-CA" sz="2000" dirty="0">
                <a:solidFill>
                  <a:schemeClr val="accent1">
                    <a:lumMod val="75000"/>
                  </a:schemeClr>
                </a:solidFill>
              </a:rPr>
              <a:t>– Employer has a good </a:t>
            </a:r>
            <a:r>
              <a:rPr lang="en-CA" sz="2000" dirty="0" smtClean="0">
                <a:solidFill>
                  <a:schemeClr val="accent1">
                    <a:lumMod val="75000"/>
                  </a:schemeClr>
                </a:solidFill>
              </a:rPr>
              <a:t>legal reason </a:t>
            </a:r>
            <a:r>
              <a:rPr lang="en-CA" sz="2000" dirty="0">
                <a:solidFill>
                  <a:schemeClr val="accent1">
                    <a:lumMod val="75000"/>
                  </a:schemeClr>
                </a:solidFill>
              </a:rPr>
              <a:t>to dismiss you</a:t>
            </a:r>
          </a:p>
          <a:p>
            <a:pPr marL="1200150" lvl="2" indent="-285750">
              <a:buFont typeface="Arial" panose="020B0604020202020204" pitchFamily="34" charset="0"/>
              <a:buChar char="•"/>
            </a:pPr>
            <a:r>
              <a:rPr lang="en-CA" sz="2000" dirty="0">
                <a:solidFill>
                  <a:schemeClr val="accent1">
                    <a:lumMod val="75000"/>
                  </a:schemeClr>
                </a:solidFill>
              </a:rPr>
              <a:t>If you have been disciplined for this </a:t>
            </a:r>
            <a:r>
              <a:rPr lang="en-CA" sz="2000" dirty="0" smtClean="0">
                <a:solidFill>
                  <a:schemeClr val="accent1">
                    <a:lumMod val="75000"/>
                  </a:schemeClr>
                </a:solidFill>
              </a:rPr>
              <a:t>before (progressive discipline) </a:t>
            </a:r>
            <a:endParaRPr lang="en-CA" sz="2000" dirty="0">
              <a:solidFill>
                <a:schemeClr val="accent1">
                  <a:lumMod val="75000"/>
                </a:schemeClr>
              </a:solidFill>
            </a:endParaRPr>
          </a:p>
          <a:p>
            <a:pPr marL="1200150" lvl="2" indent="-285750">
              <a:buFont typeface="Arial" panose="020B0604020202020204" pitchFamily="34" charset="0"/>
              <a:buChar char="•"/>
            </a:pPr>
            <a:r>
              <a:rPr lang="en-CA" sz="2000" dirty="0">
                <a:solidFill>
                  <a:schemeClr val="accent1">
                    <a:lumMod val="75000"/>
                  </a:schemeClr>
                </a:solidFill>
              </a:rPr>
              <a:t>If you do something </a:t>
            </a:r>
            <a:r>
              <a:rPr lang="en-CA" sz="2000" dirty="0" smtClean="0">
                <a:solidFill>
                  <a:schemeClr val="accent1">
                    <a:lumMod val="75000"/>
                  </a:schemeClr>
                </a:solidFill>
              </a:rPr>
              <a:t>serious</a:t>
            </a:r>
            <a:endParaRPr lang="en-CA" sz="2000" dirty="0">
              <a:solidFill>
                <a:schemeClr val="accent1">
                  <a:lumMod val="75000"/>
                </a:schemeClr>
              </a:solidFill>
            </a:endParaRPr>
          </a:p>
        </p:txBody>
      </p:sp>
      <p:graphicFrame>
        <p:nvGraphicFramePr>
          <p:cNvPr id="7" name="Table 6">
            <a:extLst>
              <a:ext uri="{FF2B5EF4-FFF2-40B4-BE49-F238E27FC236}">
                <a16:creationId xmlns:a16="http://schemas.microsoft.com/office/drawing/2014/main" xmlns="" id="{C2F52D9A-3F77-4AFE-8A2B-FADADC4A433A}"/>
              </a:ext>
            </a:extLst>
          </p:cNvPr>
          <p:cNvGraphicFramePr>
            <a:graphicFrameLocks noGrp="1"/>
          </p:cNvGraphicFramePr>
          <p:nvPr>
            <p:extLst>
              <p:ext uri="{D42A27DB-BD31-4B8C-83A1-F6EECF244321}">
                <p14:modId xmlns:p14="http://schemas.microsoft.com/office/powerpoint/2010/main" val="3802313653"/>
              </p:ext>
            </p:extLst>
          </p:nvPr>
        </p:nvGraphicFramePr>
        <p:xfrm>
          <a:off x="1938338" y="2514600"/>
          <a:ext cx="6062662" cy="2346960"/>
        </p:xfrm>
        <a:graphic>
          <a:graphicData uri="http://schemas.openxmlformats.org/drawingml/2006/table">
            <a:tbl>
              <a:tblPr bandRow="1">
                <a:tableStyleId>{5C22544A-7EE6-4342-B048-85BDC9FD1C3A}</a:tableStyleId>
              </a:tblPr>
              <a:tblGrid>
                <a:gridCol w="6062662">
                  <a:extLst>
                    <a:ext uri="{9D8B030D-6E8A-4147-A177-3AD203B41FA5}">
                      <a16:colId xmlns:a16="http://schemas.microsoft.com/office/drawing/2014/main" xmlns="" val="328008171"/>
                    </a:ext>
                  </a:extLst>
                </a:gridCol>
              </a:tblGrid>
              <a:tr h="370840">
                <a:tc>
                  <a:txBody>
                    <a:bodyPr/>
                    <a:lstStyle/>
                    <a:p>
                      <a:pPr marL="457200" indent="-457200">
                        <a:buFont typeface="Arial" panose="020B0604020202020204" pitchFamily="34" charset="0"/>
                        <a:buChar char="•"/>
                      </a:pPr>
                      <a:r>
                        <a:rPr lang="en-CA" sz="2600" dirty="0"/>
                        <a:t>Working less than 3 </a:t>
                      </a:r>
                      <a:r>
                        <a:rPr lang="en-CA" sz="2600" dirty="0" smtClean="0"/>
                        <a:t>months (probationary)</a:t>
                      </a:r>
                      <a:endParaRPr lang="en-CA" sz="2600" dirty="0"/>
                    </a:p>
                  </a:txBody>
                  <a:tcPr marL="68580" marR="68580"/>
                </a:tc>
                <a:extLst>
                  <a:ext uri="{0D108BD9-81ED-4DB2-BD59-A6C34878D82A}">
                    <a16:rowId xmlns:a16="http://schemas.microsoft.com/office/drawing/2014/main" xmlns="" val="768654739"/>
                  </a:ext>
                </a:extLst>
              </a:tr>
              <a:tr h="370840">
                <a:tc>
                  <a:txBody>
                    <a:bodyPr/>
                    <a:lstStyle/>
                    <a:p>
                      <a:pPr marL="457200" indent="-457200">
                        <a:buFont typeface="Arial" panose="020B0604020202020204" pitchFamily="34" charset="0"/>
                        <a:buChar char="•"/>
                      </a:pPr>
                      <a:r>
                        <a:rPr lang="en-CA" sz="2600" dirty="0"/>
                        <a:t>Employer needs to “down size”</a:t>
                      </a:r>
                    </a:p>
                  </a:txBody>
                  <a:tcPr marL="68580" marR="68580"/>
                </a:tc>
                <a:extLst>
                  <a:ext uri="{0D108BD9-81ED-4DB2-BD59-A6C34878D82A}">
                    <a16:rowId xmlns:a16="http://schemas.microsoft.com/office/drawing/2014/main" xmlns="" val="2712193581"/>
                  </a:ext>
                </a:extLst>
              </a:tr>
              <a:tr h="370840">
                <a:tc>
                  <a:txBody>
                    <a:bodyPr/>
                    <a:lstStyle/>
                    <a:p>
                      <a:pPr marL="457200" indent="-457200">
                        <a:buFont typeface="Arial" panose="020B0604020202020204" pitchFamily="34" charset="0"/>
                        <a:buChar char="•"/>
                      </a:pPr>
                      <a:r>
                        <a:rPr lang="en-CA" sz="2600" dirty="0"/>
                        <a:t>“Term” employee</a:t>
                      </a:r>
                    </a:p>
                  </a:txBody>
                  <a:tcPr marL="68580" marR="68580"/>
                </a:tc>
                <a:extLst>
                  <a:ext uri="{0D108BD9-81ED-4DB2-BD59-A6C34878D82A}">
                    <a16:rowId xmlns:a16="http://schemas.microsoft.com/office/drawing/2014/main" xmlns="" val="1946417200"/>
                  </a:ext>
                </a:extLst>
              </a:tr>
              <a:tr h="370840">
                <a:tc>
                  <a:txBody>
                    <a:bodyPr/>
                    <a:lstStyle/>
                    <a:p>
                      <a:pPr marL="457200" indent="-457200">
                        <a:buFont typeface="Arial" panose="020B0604020202020204" pitchFamily="34" charset="0"/>
                        <a:buChar char="•"/>
                      </a:pPr>
                      <a:r>
                        <a:rPr lang="en-CA" sz="2600" dirty="0" smtClean="0"/>
                        <a:t>Just cause</a:t>
                      </a:r>
                      <a:endParaRPr lang="en-CA" sz="2600" dirty="0"/>
                    </a:p>
                  </a:txBody>
                  <a:tcPr marL="68580" marR="68580"/>
                </a:tc>
                <a:extLst>
                  <a:ext uri="{0D108BD9-81ED-4DB2-BD59-A6C34878D82A}">
                    <a16:rowId xmlns:a16="http://schemas.microsoft.com/office/drawing/2014/main" xmlns="" val="746126280"/>
                  </a:ext>
                </a:extLst>
              </a:tr>
            </a:tbl>
          </a:graphicData>
        </a:graphic>
      </p:graphicFrame>
    </p:spTree>
    <p:extLst>
      <p:ext uri="{BB962C8B-B14F-4D97-AF65-F5344CB8AC3E}">
        <p14:creationId xmlns:p14="http://schemas.microsoft.com/office/powerpoint/2010/main" val="690597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Ending Employment</a:t>
            </a:r>
          </a:p>
        </p:txBody>
      </p:sp>
      <p:sp>
        <p:nvSpPr>
          <p:cNvPr id="3" name="Rectangle 2">
            <a:extLst>
              <a:ext uri="{FF2B5EF4-FFF2-40B4-BE49-F238E27FC236}">
                <a16:creationId xmlns:a16="http://schemas.microsoft.com/office/drawing/2014/main" xmlns="" id="{CCDB58BF-1F6B-49CA-BF9E-73D211C5E091}"/>
              </a:ext>
            </a:extLst>
          </p:cNvPr>
          <p:cNvSpPr/>
          <p:nvPr/>
        </p:nvSpPr>
        <p:spPr>
          <a:xfrm>
            <a:off x="605176" y="1981200"/>
            <a:ext cx="6481424" cy="677108"/>
          </a:xfrm>
          <a:prstGeom prst="rect">
            <a:avLst/>
          </a:prstGeom>
          <a:noFill/>
        </p:spPr>
        <p:txBody>
          <a:bodyPr wrap="none" lIns="91440" tIns="45720" rIns="91440" bIns="45720">
            <a:spAutoFit/>
          </a:bodyPr>
          <a:lstStyle/>
          <a:p>
            <a:pPr algn="ctr"/>
            <a:r>
              <a:rPr lang="en-US" sz="3800" b="0" u="sng" cap="none" spc="0" dirty="0">
                <a:ln w="0"/>
                <a:solidFill>
                  <a:schemeClr val="accent1"/>
                </a:solidFill>
                <a:effectLst>
                  <a:outerShdw blurRad="38100" dist="25400" dir="5400000" algn="ctr" rotWithShape="0">
                    <a:srgbClr val="6E747A">
                      <a:alpha val="43000"/>
                    </a:srgbClr>
                  </a:outerShdw>
                </a:effectLst>
              </a:rPr>
              <a:t>If Employer ends employment…</a:t>
            </a:r>
          </a:p>
        </p:txBody>
      </p:sp>
      <p:sp>
        <p:nvSpPr>
          <p:cNvPr id="5" name="TextBox 4">
            <a:extLst>
              <a:ext uri="{FF2B5EF4-FFF2-40B4-BE49-F238E27FC236}">
                <a16:creationId xmlns:a16="http://schemas.microsoft.com/office/drawing/2014/main" xmlns="" id="{D13266C2-EE4C-4683-B2BC-D0F452E37DD7}"/>
              </a:ext>
            </a:extLst>
          </p:cNvPr>
          <p:cNvSpPr txBox="1"/>
          <p:nvPr/>
        </p:nvSpPr>
        <p:spPr>
          <a:xfrm>
            <a:off x="228600" y="3000321"/>
            <a:ext cx="8962159" cy="2677656"/>
          </a:xfrm>
          <a:prstGeom prst="rect">
            <a:avLst/>
          </a:prstGeom>
          <a:noFill/>
        </p:spPr>
        <p:txBody>
          <a:bodyPr wrap="none" rtlCol="0">
            <a:spAutoFit/>
          </a:bodyPr>
          <a:lstStyle/>
          <a:p>
            <a:pPr marL="285750" indent="-285750">
              <a:buFont typeface="Arial" panose="020B0604020202020204" pitchFamily="34" charset="0"/>
              <a:buChar char="•"/>
            </a:pPr>
            <a:r>
              <a:rPr lang="en-CA" sz="2400" dirty="0">
                <a:solidFill>
                  <a:schemeClr val="accent1">
                    <a:lumMod val="75000"/>
                  </a:schemeClr>
                </a:solidFill>
              </a:rPr>
              <a:t>They must give notice in </a:t>
            </a:r>
            <a:r>
              <a:rPr lang="en-CA" sz="2400" b="1" dirty="0">
                <a:solidFill>
                  <a:schemeClr val="accent1">
                    <a:lumMod val="75000"/>
                  </a:schemeClr>
                </a:solidFill>
              </a:rPr>
              <a:t>writing</a:t>
            </a:r>
          </a:p>
          <a:p>
            <a:pPr marL="285750" indent="-285750">
              <a:buFont typeface="Arial" panose="020B0604020202020204" pitchFamily="34" charset="0"/>
              <a:buChar char="•"/>
            </a:pPr>
            <a:r>
              <a:rPr lang="en-CA" sz="2400" dirty="0">
                <a:solidFill>
                  <a:schemeClr val="accent1">
                    <a:lumMod val="75000"/>
                  </a:schemeClr>
                </a:solidFill>
              </a:rPr>
              <a:t>They can choose:</a:t>
            </a:r>
          </a:p>
          <a:p>
            <a:pPr marL="800100" lvl="1" indent="-342900">
              <a:buAutoNum type="alphaLcParenR"/>
            </a:pPr>
            <a:r>
              <a:rPr lang="en-CA" sz="2400" i="1" dirty="0">
                <a:solidFill>
                  <a:schemeClr val="accent1">
                    <a:lumMod val="75000"/>
                  </a:schemeClr>
                </a:solidFill>
              </a:rPr>
              <a:t>Working notice</a:t>
            </a:r>
            <a:r>
              <a:rPr lang="en-CA" sz="2400" dirty="0">
                <a:solidFill>
                  <a:schemeClr val="accent1">
                    <a:lumMod val="75000"/>
                  </a:schemeClr>
                </a:solidFill>
              </a:rPr>
              <a:t> – you must continue working until the end </a:t>
            </a:r>
          </a:p>
          <a:p>
            <a:pPr lvl="1"/>
            <a:r>
              <a:rPr lang="en-CA" sz="2400" dirty="0">
                <a:solidFill>
                  <a:schemeClr val="accent1">
                    <a:lumMod val="75000"/>
                  </a:schemeClr>
                </a:solidFill>
              </a:rPr>
              <a:t>	of the notice period </a:t>
            </a:r>
          </a:p>
          <a:p>
            <a:pPr marL="914400" lvl="1" indent="-457200">
              <a:buAutoNum type="alphaLcParenR" startAt="2"/>
            </a:pPr>
            <a:r>
              <a:rPr lang="en-CA" sz="2400" i="1" dirty="0">
                <a:solidFill>
                  <a:schemeClr val="accent1">
                    <a:lumMod val="75000"/>
                  </a:schemeClr>
                </a:solidFill>
              </a:rPr>
              <a:t>Pay in lieu of notice – </a:t>
            </a:r>
            <a:r>
              <a:rPr lang="en-CA" sz="2400" dirty="0">
                <a:solidFill>
                  <a:schemeClr val="accent1">
                    <a:lumMod val="75000"/>
                  </a:schemeClr>
                </a:solidFill>
              </a:rPr>
              <a:t>you do not have to continue working. </a:t>
            </a:r>
          </a:p>
          <a:p>
            <a:pPr lvl="1"/>
            <a:r>
              <a:rPr lang="en-CA" sz="2400" dirty="0">
                <a:solidFill>
                  <a:schemeClr val="accent1">
                    <a:lumMod val="75000"/>
                  </a:schemeClr>
                </a:solidFill>
              </a:rPr>
              <a:t>	Your employer gives you the money you would have been paid </a:t>
            </a:r>
          </a:p>
          <a:p>
            <a:pPr lvl="1"/>
            <a:r>
              <a:rPr lang="en-CA" sz="2400" dirty="0">
                <a:solidFill>
                  <a:schemeClr val="accent1">
                    <a:lumMod val="75000"/>
                  </a:schemeClr>
                </a:solidFill>
              </a:rPr>
              <a:t>	if had continued working</a:t>
            </a:r>
            <a:endParaRPr lang="en-CA" sz="2400" i="1" dirty="0">
              <a:solidFill>
                <a:schemeClr val="accent1">
                  <a:lumMod val="75000"/>
                </a:schemeClr>
              </a:solidFill>
            </a:endParaRPr>
          </a:p>
        </p:txBody>
      </p:sp>
    </p:spTree>
    <p:extLst>
      <p:ext uri="{BB962C8B-B14F-4D97-AF65-F5344CB8AC3E}">
        <p14:creationId xmlns:p14="http://schemas.microsoft.com/office/powerpoint/2010/main" val="28592274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Ending Employment</a:t>
            </a:r>
          </a:p>
        </p:txBody>
      </p:sp>
      <p:sp>
        <p:nvSpPr>
          <p:cNvPr id="3" name="Rectangle 2">
            <a:extLst>
              <a:ext uri="{FF2B5EF4-FFF2-40B4-BE49-F238E27FC236}">
                <a16:creationId xmlns:a16="http://schemas.microsoft.com/office/drawing/2014/main" xmlns="" id="{CCDB58BF-1F6B-49CA-BF9E-73D211C5E091}"/>
              </a:ext>
            </a:extLst>
          </p:cNvPr>
          <p:cNvSpPr/>
          <p:nvPr/>
        </p:nvSpPr>
        <p:spPr>
          <a:xfrm>
            <a:off x="761202" y="2157731"/>
            <a:ext cx="6553998" cy="677108"/>
          </a:xfrm>
          <a:prstGeom prst="rect">
            <a:avLst/>
          </a:prstGeom>
          <a:noFill/>
        </p:spPr>
        <p:txBody>
          <a:bodyPr wrap="none" lIns="91440" tIns="45720" rIns="91440" bIns="45720">
            <a:spAutoFit/>
          </a:bodyPr>
          <a:lstStyle/>
          <a:p>
            <a:pPr algn="ctr"/>
            <a:r>
              <a:rPr lang="en-US" sz="3800" b="0" u="sng" cap="none" spc="0" dirty="0">
                <a:ln w="0"/>
                <a:solidFill>
                  <a:schemeClr val="accent1"/>
                </a:solidFill>
                <a:effectLst>
                  <a:outerShdw blurRad="38100" dist="25400" dir="5400000" algn="ctr" rotWithShape="0">
                    <a:srgbClr val="6E747A">
                      <a:alpha val="43000"/>
                    </a:srgbClr>
                  </a:outerShdw>
                </a:effectLst>
              </a:rPr>
              <a:t>If Employee ends employment…</a:t>
            </a:r>
          </a:p>
        </p:txBody>
      </p:sp>
      <p:sp>
        <p:nvSpPr>
          <p:cNvPr id="5" name="TextBox 4">
            <a:extLst>
              <a:ext uri="{FF2B5EF4-FFF2-40B4-BE49-F238E27FC236}">
                <a16:creationId xmlns:a16="http://schemas.microsoft.com/office/drawing/2014/main" xmlns="" id="{D13266C2-EE4C-4683-B2BC-D0F452E37DD7}"/>
              </a:ext>
            </a:extLst>
          </p:cNvPr>
          <p:cNvSpPr txBox="1"/>
          <p:nvPr/>
        </p:nvSpPr>
        <p:spPr>
          <a:xfrm>
            <a:off x="846392" y="3000321"/>
            <a:ext cx="4647426" cy="477054"/>
          </a:xfrm>
          <a:prstGeom prst="rect">
            <a:avLst/>
          </a:prstGeom>
          <a:noFill/>
        </p:spPr>
        <p:txBody>
          <a:bodyPr wrap="none" rtlCol="0">
            <a:spAutoFit/>
          </a:bodyPr>
          <a:lstStyle/>
          <a:p>
            <a:pPr marL="285750" indent="-285750">
              <a:buFont typeface="Arial" panose="020B0604020202020204" pitchFamily="34" charset="0"/>
              <a:buChar char="•"/>
            </a:pPr>
            <a:r>
              <a:rPr lang="en-CA" sz="2500" dirty="0">
                <a:solidFill>
                  <a:schemeClr val="accent1">
                    <a:lumMod val="75000"/>
                  </a:schemeClr>
                </a:solidFill>
              </a:rPr>
              <a:t>They must give notice in </a:t>
            </a:r>
            <a:r>
              <a:rPr lang="en-CA" sz="2500" b="1" dirty="0">
                <a:solidFill>
                  <a:schemeClr val="accent1">
                    <a:lumMod val="75000"/>
                  </a:schemeClr>
                </a:solidFill>
              </a:rPr>
              <a:t>writing</a:t>
            </a:r>
            <a:endParaRPr lang="en-CA" sz="2500" b="1" i="1" dirty="0">
              <a:solidFill>
                <a:schemeClr val="accent1">
                  <a:lumMod val="75000"/>
                </a:schemeClr>
              </a:solidFill>
            </a:endParaRPr>
          </a:p>
        </p:txBody>
      </p:sp>
      <p:graphicFrame>
        <p:nvGraphicFramePr>
          <p:cNvPr id="6" name="Table 5">
            <a:extLst>
              <a:ext uri="{FF2B5EF4-FFF2-40B4-BE49-F238E27FC236}">
                <a16:creationId xmlns:a16="http://schemas.microsoft.com/office/drawing/2014/main" xmlns="" id="{41062BFC-4641-41FA-8A9A-A2D622BC769B}"/>
              </a:ext>
            </a:extLst>
          </p:cNvPr>
          <p:cNvGraphicFramePr>
            <a:graphicFrameLocks noGrp="1"/>
          </p:cNvGraphicFramePr>
          <p:nvPr>
            <p:extLst>
              <p:ext uri="{D42A27DB-BD31-4B8C-83A1-F6EECF244321}">
                <p14:modId xmlns:p14="http://schemas.microsoft.com/office/powerpoint/2010/main" val="1417796238"/>
              </p:ext>
            </p:extLst>
          </p:nvPr>
        </p:nvGraphicFramePr>
        <p:xfrm>
          <a:off x="1524000" y="3657600"/>
          <a:ext cx="6096000" cy="18592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xmlns="" val="1326344214"/>
                    </a:ext>
                  </a:extLst>
                </a:gridCol>
                <a:gridCol w="3048000">
                  <a:extLst>
                    <a:ext uri="{9D8B030D-6E8A-4147-A177-3AD203B41FA5}">
                      <a16:colId xmlns:a16="http://schemas.microsoft.com/office/drawing/2014/main" xmlns="" val="3480019976"/>
                    </a:ext>
                  </a:extLst>
                </a:gridCol>
              </a:tblGrid>
              <a:tr h="370840">
                <a:tc>
                  <a:txBody>
                    <a:bodyPr/>
                    <a:lstStyle/>
                    <a:p>
                      <a:pPr algn="ctr"/>
                      <a:r>
                        <a:rPr lang="en-CA" sz="2600" dirty="0"/>
                        <a:t>Length of Employment</a:t>
                      </a:r>
                    </a:p>
                  </a:txBody>
                  <a:tcPr marL="68580" marR="68580"/>
                </a:tc>
                <a:tc>
                  <a:txBody>
                    <a:bodyPr/>
                    <a:lstStyle/>
                    <a:p>
                      <a:pPr algn="ctr"/>
                      <a:r>
                        <a:rPr lang="en-CA" sz="2600" dirty="0"/>
                        <a:t>Amount of Notice</a:t>
                      </a:r>
                    </a:p>
                  </a:txBody>
                  <a:tcPr marL="68580" marR="68580"/>
                </a:tc>
                <a:extLst>
                  <a:ext uri="{0D108BD9-81ED-4DB2-BD59-A6C34878D82A}">
                    <a16:rowId xmlns:a16="http://schemas.microsoft.com/office/drawing/2014/main" xmlns="" val="2015960876"/>
                  </a:ext>
                </a:extLst>
              </a:tr>
              <a:tr h="370840">
                <a:tc>
                  <a:txBody>
                    <a:bodyPr/>
                    <a:lstStyle/>
                    <a:p>
                      <a:r>
                        <a:rPr lang="en-CA" sz="2600" dirty="0"/>
                        <a:t>3 months – 2 years</a:t>
                      </a:r>
                    </a:p>
                  </a:txBody>
                  <a:tcPr marL="68580" marR="68580"/>
                </a:tc>
                <a:tc>
                  <a:txBody>
                    <a:bodyPr/>
                    <a:lstStyle/>
                    <a:p>
                      <a:r>
                        <a:rPr lang="en-CA" sz="2600" dirty="0"/>
                        <a:t>1 weeks’ notice</a:t>
                      </a:r>
                    </a:p>
                  </a:txBody>
                  <a:tcPr marL="68580" marR="68580"/>
                </a:tc>
                <a:extLst>
                  <a:ext uri="{0D108BD9-81ED-4DB2-BD59-A6C34878D82A}">
                    <a16:rowId xmlns:a16="http://schemas.microsoft.com/office/drawing/2014/main" xmlns="" val="2881496332"/>
                  </a:ext>
                </a:extLst>
              </a:tr>
              <a:tr h="370840">
                <a:tc>
                  <a:txBody>
                    <a:bodyPr/>
                    <a:lstStyle/>
                    <a:p>
                      <a:r>
                        <a:rPr lang="en-CA" sz="2600" dirty="0"/>
                        <a:t>2 years or more</a:t>
                      </a:r>
                    </a:p>
                  </a:txBody>
                  <a:tcPr marL="68580" marR="68580"/>
                </a:tc>
                <a:tc>
                  <a:txBody>
                    <a:bodyPr/>
                    <a:lstStyle/>
                    <a:p>
                      <a:r>
                        <a:rPr lang="en-CA" sz="2600" dirty="0"/>
                        <a:t>2 weeks’ notice</a:t>
                      </a:r>
                    </a:p>
                  </a:txBody>
                  <a:tcPr marL="68580" marR="68580"/>
                </a:tc>
                <a:extLst>
                  <a:ext uri="{0D108BD9-81ED-4DB2-BD59-A6C34878D82A}">
                    <a16:rowId xmlns:a16="http://schemas.microsoft.com/office/drawing/2014/main" xmlns="" val="450125360"/>
                  </a:ext>
                </a:extLst>
              </a:tr>
            </a:tbl>
          </a:graphicData>
        </a:graphic>
      </p:graphicFrame>
    </p:spTree>
    <p:extLst>
      <p:ext uri="{BB962C8B-B14F-4D97-AF65-F5344CB8AC3E}">
        <p14:creationId xmlns:p14="http://schemas.microsoft.com/office/powerpoint/2010/main" val="15549143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Employment Insurance</a:t>
            </a:r>
          </a:p>
        </p:txBody>
      </p:sp>
      <p:sp>
        <p:nvSpPr>
          <p:cNvPr id="3" name="TextBox 2">
            <a:extLst>
              <a:ext uri="{FF2B5EF4-FFF2-40B4-BE49-F238E27FC236}">
                <a16:creationId xmlns:a16="http://schemas.microsoft.com/office/drawing/2014/main" xmlns="" id="{AF653073-690F-44CE-9F7B-C4BDA3B0521A}"/>
              </a:ext>
            </a:extLst>
          </p:cNvPr>
          <p:cNvSpPr txBox="1"/>
          <p:nvPr/>
        </p:nvSpPr>
        <p:spPr>
          <a:xfrm>
            <a:off x="685800" y="1981200"/>
            <a:ext cx="8164013" cy="4493538"/>
          </a:xfrm>
          <a:prstGeom prst="rect">
            <a:avLst/>
          </a:prstGeom>
          <a:noFill/>
        </p:spPr>
        <p:txBody>
          <a:bodyPr wrap="square" rtlCol="0">
            <a:spAutoFit/>
          </a:bodyPr>
          <a:lstStyle/>
          <a:p>
            <a:pPr lvl="0"/>
            <a:r>
              <a:rPr lang="en-US" sz="2600" dirty="0">
                <a:solidFill>
                  <a:schemeClr val="accent1">
                    <a:lumMod val="75000"/>
                  </a:schemeClr>
                </a:solidFill>
                <a:latin typeface="+mj-lt"/>
              </a:rPr>
              <a:t> “</a:t>
            </a:r>
            <a:r>
              <a:rPr lang="en-US" sz="2600" u="sng" dirty="0">
                <a:solidFill>
                  <a:schemeClr val="accent1">
                    <a:lumMod val="75000"/>
                  </a:schemeClr>
                </a:solidFill>
                <a:latin typeface="+mj-lt"/>
              </a:rPr>
              <a:t>EI</a:t>
            </a:r>
            <a:r>
              <a:rPr lang="en-US" sz="2600" dirty="0">
                <a:solidFill>
                  <a:schemeClr val="accent1">
                    <a:lumMod val="75000"/>
                  </a:schemeClr>
                </a:solidFill>
                <a:latin typeface="+mj-lt"/>
              </a:rPr>
              <a:t>” – temporary financial help if you were dismissed </a:t>
            </a:r>
            <a:r>
              <a:rPr lang="en-US" sz="2600" dirty="0" smtClean="0">
                <a:solidFill>
                  <a:schemeClr val="accent1">
                    <a:lumMod val="75000"/>
                  </a:schemeClr>
                </a:solidFill>
                <a:latin typeface="+mj-lt"/>
              </a:rPr>
              <a:t>without cause, or during leaves because</a:t>
            </a:r>
            <a:endParaRPr lang="en-US" sz="2600" dirty="0">
              <a:solidFill>
                <a:schemeClr val="accent1">
                  <a:lumMod val="75000"/>
                </a:schemeClr>
              </a:solidFill>
              <a:latin typeface="+mj-lt"/>
            </a:endParaRPr>
          </a:p>
          <a:p>
            <a:pPr marL="800100" lvl="1" indent="-342900">
              <a:buFont typeface="Arial" panose="020B0604020202020204" pitchFamily="34" charset="0"/>
              <a:buChar char="•"/>
            </a:pPr>
            <a:r>
              <a:rPr lang="en-US" sz="2600" dirty="0" smtClean="0">
                <a:solidFill>
                  <a:schemeClr val="accent1">
                    <a:lumMod val="75000"/>
                  </a:schemeClr>
                </a:solidFill>
                <a:latin typeface="+mj-lt"/>
              </a:rPr>
              <a:t>Illness </a:t>
            </a:r>
          </a:p>
          <a:p>
            <a:pPr marL="800100" lvl="1" indent="-342900">
              <a:buFont typeface="Arial" panose="020B0604020202020204" pitchFamily="34" charset="0"/>
              <a:buChar char="•"/>
            </a:pPr>
            <a:r>
              <a:rPr lang="en-US" sz="2600" dirty="0" smtClean="0">
                <a:solidFill>
                  <a:schemeClr val="accent1">
                    <a:lumMod val="75000"/>
                  </a:schemeClr>
                </a:solidFill>
                <a:latin typeface="+mj-lt"/>
              </a:rPr>
              <a:t>Taking </a:t>
            </a:r>
            <a:r>
              <a:rPr lang="en-US" sz="2600" dirty="0">
                <a:solidFill>
                  <a:schemeClr val="accent1">
                    <a:lumMod val="75000"/>
                  </a:schemeClr>
                </a:solidFill>
                <a:latin typeface="+mj-lt"/>
              </a:rPr>
              <a:t>a maternity </a:t>
            </a:r>
            <a:r>
              <a:rPr lang="en-US" sz="2600" dirty="0" smtClean="0">
                <a:solidFill>
                  <a:schemeClr val="accent1">
                    <a:lumMod val="75000"/>
                  </a:schemeClr>
                </a:solidFill>
                <a:latin typeface="+mj-lt"/>
              </a:rPr>
              <a:t>and/or </a:t>
            </a:r>
            <a:r>
              <a:rPr lang="en-US" sz="2600" dirty="0">
                <a:solidFill>
                  <a:schemeClr val="accent1">
                    <a:lumMod val="75000"/>
                  </a:schemeClr>
                </a:solidFill>
                <a:latin typeface="+mj-lt"/>
              </a:rPr>
              <a:t>parental leave</a:t>
            </a:r>
          </a:p>
          <a:p>
            <a:pPr marL="800100" lvl="1" indent="-342900">
              <a:buFont typeface="Arial" panose="020B0604020202020204" pitchFamily="34" charset="0"/>
              <a:buChar char="•"/>
            </a:pPr>
            <a:r>
              <a:rPr lang="en-US" sz="2600" dirty="0">
                <a:solidFill>
                  <a:schemeClr val="accent1">
                    <a:lumMod val="75000"/>
                  </a:schemeClr>
                </a:solidFill>
                <a:latin typeface="+mj-lt"/>
              </a:rPr>
              <a:t>Taking compassionate care </a:t>
            </a:r>
            <a:r>
              <a:rPr lang="en-US" sz="2600" dirty="0" smtClean="0">
                <a:solidFill>
                  <a:schemeClr val="accent1">
                    <a:lumMod val="75000"/>
                  </a:schemeClr>
                </a:solidFill>
                <a:latin typeface="+mj-lt"/>
              </a:rPr>
              <a:t>leave</a:t>
            </a:r>
          </a:p>
          <a:p>
            <a:pPr marL="800100" lvl="1" indent="-342900">
              <a:buFont typeface="Arial" panose="020B0604020202020204" pitchFamily="34" charset="0"/>
              <a:buChar char="•"/>
            </a:pPr>
            <a:r>
              <a:rPr lang="en-US" sz="2600" dirty="0" smtClean="0">
                <a:solidFill>
                  <a:schemeClr val="accent1">
                    <a:lumMod val="75000"/>
                  </a:schemeClr>
                </a:solidFill>
                <a:latin typeface="+mj-lt"/>
              </a:rPr>
              <a:t>etc.</a:t>
            </a:r>
          </a:p>
          <a:p>
            <a:pPr marL="800100" lvl="1" indent="-342900">
              <a:buFont typeface="Arial" panose="020B0604020202020204" pitchFamily="34" charset="0"/>
              <a:buChar char="•"/>
            </a:pPr>
            <a:endParaRPr lang="en-US" sz="2600" dirty="0">
              <a:solidFill>
                <a:schemeClr val="accent1">
                  <a:lumMod val="75000"/>
                </a:schemeClr>
              </a:solidFill>
              <a:latin typeface="+mj-lt"/>
            </a:endParaRPr>
          </a:p>
          <a:p>
            <a:r>
              <a:rPr lang="en-US" sz="2600" u="sng" dirty="0">
                <a:solidFill>
                  <a:schemeClr val="accent1">
                    <a:lumMod val="75000"/>
                  </a:schemeClr>
                </a:solidFill>
                <a:latin typeface="+mj-lt"/>
              </a:rPr>
              <a:t>You must qualify to receive benefits</a:t>
            </a:r>
            <a:r>
              <a:rPr lang="en-US" sz="2600" dirty="0">
                <a:solidFill>
                  <a:schemeClr val="accent1">
                    <a:lumMod val="75000"/>
                  </a:schemeClr>
                </a:solidFill>
                <a:latin typeface="+mj-lt"/>
              </a:rPr>
              <a:t>:</a:t>
            </a:r>
            <a:endParaRPr lang="en-US" sz="2600" u="sng" dirty="0">
              <a:solidFill>
                <a:schemeClr val="accent1">
                  <a:lumMod val="75000"/>
                </a:schemeClr>
              </a:solidFill>
              <a:latin typeface="+mj-lt"/>
            </a:endParaRPr>
          </a:p>
          <a:p>
            <a:pPr lvl="1"/>
            <a:r>
              <a:rPr lang="en-US" sz="2600" dirty="0">
                <a:solidFill>
                  <a:schemeClr val="accent1">
                    <a:lumMod val="75000"/>
                  </a:schemeClr>
                </a:solidFill>
                <a:latin typeface="+mj-lt"/>
              </a:rPr>
              <a:t>http://www.servicecanada.gc.ca/eng/sc/ei/index.shtml</a:t>
            </a:r>
          </a:p>
          <a:p>
            <a:pPr lvl="0"/>
            <a:endParaRPr lang="en-US" sz="2600" dirty="0">
              <a:solidFill>
                <a:schemeClr val="accent1">
                  <a:lumMod val="75000"/>
                </a:schemeClr>
              </a:solidFill>
              <a:latin typeface="+mj-lt"/>
            </a:endParaRPr>
          </a:p>
          <a:p>
            <a:endParaRPr lang="en-CA" sz="2600" dirty="0">
              <a:solidFill>
                <a:schemeClr val="accent1">
                  <a:lumMod val="75000"/>
                </a:schemeClr>
              </a:solidFill>
              <a:latin typeface="+mj-lt"/>
            </a:endParaRPr>
          </a:p>
        </p:txBody>
      </p:sp>
    </p:spTree>
    <p:extLst>
      <p:ext uri="{BB962C8B-B14F-4D97-AF65-F5344CB8AC3E}">
        <p14:creationId xmlns:p14="http://schemas.microsoft.com/office/powerpoint/2010/main" val="991591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23578-C430-4AFE-ABD8-3F287F1E4D1D}"/>
              </a:ext>
            </a:extLst>
          </p:cNvPr>
          <p:cNvSpPr>
            <a:spLocks noGrp="1"/>
          </p:cNvSpPr>
          <p:nvPr>
            <p:ph type="title"/>
          </p:nvPr>
        </p:nvSpPr>
        <p:spPr>
          <a:xfrm>
            <a:off x="492919" y="499533"/>
            <a:ext cx="8079581" cy="1658198"/>
          </a:xfrm>
        </p:spPr>
        <p:txBody>
          <a:bodyPr/>
          <a:lstStyle/>
          <a:p>
            <a:r>
              <a:rPr lang="en-CA" dirty="0"/>
              <a:t>When you have a problem…</a:t>
            </a:r>
          </a:p>
        </p:txBody>
      </p:sp>
      <p:sp>
        <p:nvSpPr>
          <p:cNvPr id="3" name="TextBox 2">
            <a:extLst>
              <a:ext uri="{FF2B5EF4-FFF2-40B4-BE49-F238E27FC236}">
                <a16:creationId xmlns:a16="http://schemas.microsoft.com/office/drawing/2014/main" xmlns="" id="{AF653073-690F-44CE-9F7B-C4BDA3B0521A}"/>
              </a:ext>
            </a:extLst>
          </p:cNvPr>
          <p:cNvSpPr txBox="1"/>
          <p:nvPr/>
        </p:nvSpPr>
        <p:spPr>
          <a:xfrm>
            <a:off x="492918" y="2157731"/>
            <a:ext cx="7658416" cy="3170099"/>
          </a:xfrm>
          <a:prstGeom prst="rect">
            <a:avLst/>
          </a:prstGeom>
          <a:noFill/>
        </p:spPr>
        <p:txBody>
          <a:bodyPr wrap="none" rtlCol="0">
            <a:spAutoFit/>
          </a:bodyPr>
          <a:lstStyle/>
          <a:p>
            <a:r>
              <a:rPr lang="en-US" sz="2000" dirty="0">
                <a:solidFill>
                  <a:schemeClr val="accent1">
                    <a:lumMod val="75000"/>
                  </a:schemeClr>
                </a:solidFill>
                <a:latin typeface="+mj-lt"/>
              </a:rPr>
              <a:t>Employees may make a complaint to the </a:t>
            </a:r>
            <a:r>
              <a:rPr lang="en-US" sz="2000" b="1" u="sng" dirty="0" err="1">
                <a:solidFill>
                  <a:schemeClr val="accent1">
                    <a:lumMod val="75000"/>
                  </a:schemeClr>
                </a:solidFill>
                <a:latin typeface="+mj-lt"/>
              </a:rPr>
              <a:t>Labour</a:t>
            </a:r>
            <a:r>
              <a:rPr lang="en-US" sz="2000" b="1" u="sng" dirty="0">
                <a:solidFill>
                  <a:schemeClr val="accent1">
                    <a:lumMod val="75000"/>
                  </a:schemeClr>
                </a:solidFill>
                <a:latin typeface="+mj-lt"/>
              </a:rPr>
              <a:t> Standards Division</a:t>
            </a:r>
          </a:p>
          <a:p>
            <a:pPr marL="914400" lvl="1" indent="-457200">
              <a:buFont typeface="Arial" panose="020B0604020202020204" pitchFamily="34" charset="0"/>
              <a:buChar char="•"/>
            </a:pPr>
            <a:r>
              <a:rPr lang="en-US" sz="2000" dirty="0">
                <a:solidFill>
                  <a:schemeClr val="accent1">
                    <a:lumMod val="75000"/>
                  </a:schemeClr>
                </a:solidFill>
                <a:latin typeface="+mj-lt"/>
              </a:rPr>
              <a:t>You do </a:t>
            </a:r>
            <a:r>
              <a:rPr lang="en-US" sz="2000" b="1" dirty="0">
                <a:solidFill>
                  <a:schemeClr val="accent1">
                    <a:lumMod val="75000"/>
                  </a:schemeClr>
                </a:solidFill>
                <a:latin typeface="+mj-lt"/>
              </a:rPr>
              <a:t>not need</a:t>
            </a:r>
            <a:r>
              <a:rPr lang="en-US" sz="2000" dirty="0">
                <a:solidFill>
                  <a:schemeClr val="accent1">
                    <a:lumMod val="75000"/>
                  </a:schemeClr>
                </a:solidFill>
                <a:latin typeface="+mj-lt"/>
              </a:rPr>
              <a:t> a lawyer</a:t>
            </a:r>
          </a:p>
          <a:p>
            <a:pPr marL="914400" lvl="1" indent="-457200">
              <a:buFont typeface="Arial" panose="020B0604020202020204" pitchFamily="34" charset="0"/>
              <a:buChar char="•"/>
            </a:pPr>
            <a:r>
              <a:rPr lang="en-US" sz="2000" dirty="0">
                <a:solidFill>
                  <a:schemeClr val="accent1">
                    <a:lumMod val="75000"/>
                  </a:schemeClr>
                </a:solidFill>
                <a:latin typeface="+mj-lt"/>
              </a:rPr>
              <a:t>Must make complaint within </a:t>
            </a:r>
            <a:r>
              <a:rPr lang="en-US" sz="2000" b="1" dirty="0">
                <a:solidFill>
                  <a:schemeClr val="accent1">
                    <a:lumMod val="75000"/>
                  </a:schemeClr>
                </a:solidFill>
                <a:latin typeface="+mj-lt"/>
              </a:rPr>
              <a:t>6 months </a:t>
            </a:r>
            <a:r>
              <a:rPr lang="en-US" sz="2000" dirty="0">
                <a:solidFill>
                  <a:schemeClr val="accent1">
                    <a:lumMod val="75000"/>
                  </a:schemeClr>
                </a:solidFill>
                <a:latin typeface="+mj-lt"/>
              </a:rPr>
              <a:t>of the event</a:t>
            </a:r>
          </a:p>
          <a:p>
            <a:pPr lvl="1"/>
            <a:endParaRPr lang="en-US" sz="2000" dirty="0">
              <a:solidFill>
                <a:schemeClr val="accent1">
                  <a:lumMod val="75000"/>
                </a:schemeClr>
              </a:solidFill>
              <a:latin typeface="+mj-lt"/>
            </a:endParaRPr>
          </a:p>
          <a:p>
            <a:r>
              <a:rPr lang="en-US" sz="2000" b="1" u="sng" dirty="0">
                <a:solidFill>
                  <a:schemeClr val="accent1">
                    <a:lumMod val="75000"/>
                  </a:schemeClr>
                </a:solidFill>
                <a:latin typeface="+mj-lt"/>
              </a:rPr>
              <a:t>Small Claims Court</a:t>
            </a:r>
            <a:r>
              <a:rPr lang="en-US" sz="2000" dirty="0">
                <a:solidFill>
                  <a:schemeClr val="accent1">
                    <a:lumMod val="75000"/>
                  </a:schemeClr>
                </a:solidFill>
                <a:latin typeface="+mj-lt"/>
              </a:rPr>
              <a:t> or </a:t>
            </a:r>
            <a:r>
              <a:rPr lang="en-US" sz="2000" b="1" u="sng" dirty="0">
                <a:solidFill>
                  <a:schemeClr val="accent1">
                    <a:lumMod val="75000"/>
                  </a:schemeClr>
                </a:solidFill>
                <a:latin typeface="+mj-lt"/>
              </a:rPr>
              <a:t>NS Supreme Court</a:t>
            </a:r>
            <a:endParaRPr lang="en-US" sz="2000" dirty="0">
              <a:solidFill>
                <a:schemeClr val="accent1">
                  <a:lumMod val="75000"/>
                </a:schemeClr>
              </a:solidFill>
              <a:latin typeface="+mj-lt"/>
            </a:endParaRPr>
          </a:p>
          <a:p>
            <a:pPr marL="914400" lvl="1" indent="-457200">
              <a:buFont typeface="Arial" panose="020B0604020202020204" pitchFamily="34" charset="0"/>
              <a:buChar char="•"/>
            </a:pPr>
            <a:r>
              <a:rPr lang="en-US" sz="2000" dirty="0">
                <a:solidFill>
                  <a:schemeClr val="accent1">
                    <a:lumMod val="75000"/>
                  </a:schemeClr>
                </a:solidFill>
                <a:latin typeface="+mj-lt"/>
              </a:rPr>
              <a:t>You </a:t>
            </a:r>
            <a:r>
              <a:rPr lang="en-US" sz="2000" b="1" dirty="0">
                <a:solidFill>
                  <a:schemeClr val="accent1">
                    <a:lumMod val="75000"/>
                  </a:schemeClr>
                </a:solidFill>
                <a:latin typeface="+mj-lt"/>
              </a:rPr>
              <a:t>may need</a:t>
            </a:r>
            <a:r>
              <a:rPr lang="en-US" sz="2000" dirty="0">
                <a:solidFill>
                  <a:schemeClr val="accent1">
                    <a:lumMod val="75000"/>
                  </a:schemeClr>
                </a:solidFill>
                <a:latin typeface="+mj-lt"/>
              </a:rPr>
              <a:t> a lawyer’s help</a:t>
            </a:r>
          </a:p>
          <a:p>
            <a:pPr lvl="1"/>
            <a:endParaRPr lang="en-US" sz="2000" dirty="0">
              <a:solidFill>
                <a:schemeClr val="accent1">
                  <a:lumMod val="75000"/>
                </a:schemeClr>
              </a:solidFill>
              <a:latin typeface="+mj-lt"/>
            </a:endParaRPr>
          </a:p>
          <a:p>
            <a:r>
              <a:rPr lang="en-US" sz="2000" dirty="0">
                <a:solidFill>
                  <a:schemeClr val="accent1">
                    <a:lumMod val="75000"/>
                  </a:schemeClr>
                </a:solidFill>
                <a:latin typeface="+mj-lt"/>
              </a:rPr>
              <a:t>Employees may make a complaint to the NS </a:t>
            </a:r>
            <a:r>
              <a:rPr lang="en-US" sz="2000" b="1" u="sng" dirty="0">
                <a:solidFill>
                  <a:schemeClr val="accent1">
                    <a:lumMod val="75000"/>
                  </a:schemeClr>
                </a:solidFill>
                <a:latin typeface="+mj-lt"/>
              </a:rPr>
              <a:t>Human Rights Commission</a:t>
            </a:r>
          </a:p>
          <a:p>
            <a:pPr marL="914400" lvl="1" indent="-457200">
              <a:buFont typeface="Arial" panose="020B0604020202020204" pitchFamily="34" charset="0"/>
              <a:buChar char="•"/>
            </a:pPr>
            <a:r>
              <a:rPr lang="en-US" sz="2000" dirty="0">
                <a:solidFill>
                  <a:schemeClr val="accent1">
                    <a:lumMod val="75000"/>
                  </a:schemeClr>
                </a:solidFill>
                <a:latin typeface="+mj-lt"/>
              </a:rPr>
              <a:t>You do </a:t>
            </a:r>
            <a:r>
              <a:rPr lang="en-US" sz="2000" b="1" dirty="0">
                <a:solidFill>
                  <a:schemeClr val="accent1">
                    <a:lumMod val="75000"/>
                  </a:schemeClr>
                </a:solidFill>
                <a:latin typeface="+mj-lt"/>
              </a:rPr>
              <a:t>not need</a:t>
            </a:r>
            <a:r>
              <a:rPr lang="en-US" sz="2000" dirty="0">
                <a:solidFill>
                  <a:schemeClr val="accent1">
                    <a:lumMod val="75000"/>
                  </a:schemeClr>
                </a:solidFill>
                <a:latin typeface="+mj-lt"/>
              </a:rPr>
              <a:t> a lawyer</a:t>
            </a:r>
          </a:p>
          <a:p>
            <a:pPr marL="914400" lvl="1" indent="-457200">
              <a:buFont typeface="Arial" panose="020B0604020202020204" pitchFamily="34" charset="0"/>
              <a:buChar char="•"/>
            </a:pPr>
            <a:r>
              <a:rPr lang="en-US" sz="2000" dirty="0">
                <a:solidFill>
                  <a:schemeClr val="accent1">
                    <a:lumMod val="75000"/>
                  </a:schemeClr>
                </a:solidFill>
                <a:latin typeface="+mj-lt"/>
              </a:rPr>
              <a:t>Must make complaint within </a:t>
            </a:r>
            <a:r>
              <a:rPr lang="en-US" sz="2000" b="1" dirty="0">
                <a:solidFill>
                  <a:schemeClr val="accent1">
                    <a:lumMod val="75000"/>
                  </a:schemeClr>
                </a:solidFill>
                <a:latin typeface="+mj-lt"/>
              </a:rPr>
              <a:t>1 year </a:t>
            </a:r>
            <a:r>
              <a:rPr lang="en-US" sz="2000" dirty="0">
                <a:solidFill>
                  <a:schemeClr val="accent1">
                    <a:lumMod val="75000"/>
                  </a:schemeClr>
                </a:solidFill>
                <a:latin typeface="+mj-lt"/>
              </a:rPr>
              <a:t>of event</a:t>
            </a:r>
          </a:p>
        </p:txBody>
      </p:sp>
    </p:spTree>
    <p:extLst>
      <p:ext uri="{BB962C8B-B14F-4D97-AF65-F5344CB8AC3E}">
        <p14:creationId xmlns:p14="http://schemas.microsoft.com/office/powerpoint/2010/main" val="3914472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2ECE4F-53A3-45DA-9C99-6BEEC9C73FB3}"/>
              </a:ext>
            </a:extLst>
          </p:cNvPr>
          <p:cNvSpPr>
            <a:spLocks noGrp="1"/>
          </p:cNvSpPr>
          <p:nvPr>
            <p:ph type="title"/>
          </p:nvPr>
        </p:nvSpPr>
        <p:spPr/>
        <p:txBody>
          <a:bodyPr/>
          <a:lstStyle/>
          <a:p>
            <a:r>
              <a:rPr lang="en-CA" dirty="0"/>
              <a:t>Labour Standards Division</a:t>
            </a:r>
          </a:p>
        </p:txBody>
      </p:sp>
      <p:sp>
        <p:nvSpPr>
          <p:cNvPr id="5" name="TextBox 4">
            <a:extLst>
              <a:ext uri="{FF2B5EF4-FFF2-40B4-BE49-F238E27FC236}">
                <a16:creationId xmlns:a16="http://schemas.microsoft.com/office/drawing/2014/main" xmlns="" id="{1E416C5F-DF00-4A4B-8795-5AC43AE814BC}"/>
              </a:ext>
            </a:extLst>
          </p:cNvPr>
          <p:cNvSpPr txBox="1"/>
          <p:nvPr/>
        </p:nvSpPr>
        <p:spPr>
          <a:xfrm>
            <a:off x="492918" y="1676400"/>
            <a:ext cx="8451515" cy="3708708"/>
          </a:xfrm>
          <a:prstGeom prst="rect">
            <a:avLst/>
          </a:prstGeom>
          <a:noFill/>
        </p:spPr>
        <p:txBody>
          <a:bodyPr wrap="square" rtlCol="0">
            <a:spAutoFit/>
          </a:bodyPr>
          <a:lstStyle/>
          <a:p>
            <a:pPr algn="ctr"/>
            <a:r>
              <a:rPr lang="en-CA" sz="3500" u="sng" dirty="0">
                <a:solidFill>
                  <a:schemeClr val="accent1"/>
                </a:solidFill>
              </a:rPr>
              <a:t>Toll Free in NS</a:t>
            </a:r>
            <a:r>
              <a:rPr lang="en-CA" sz="3500" dirty="0">
                <a:solidFill>
                  <a:schemeClr val="accent1"/>
                </a:solidFill>
              </a:rPr>
              <a:t>: #1-888-315-0110</a:t>
            </a:r>
          </a:p>
          <a:p>
            <a:pPr algn="ctr"/>
            <a:endParaRPr lang="en-CA" sz="2000" dirty="0">
              <a:solidFill>
                <a:schemeClr val="accent1"/>
              </a:solidFill>
            </a:endParaRPr>
          </a:p>
          <a:p>
            <a:pPr algn="ctr"/>
            <a:r>
              <a:rPr lang="en-CA" sz="3500" u="sng" dirty="0">
                <a:solidFill>
                  <a:schemeClr val="accent1"/>
                </a:solidFill>
              </a:rPr>
              <a:t>Email</a:t>
            </a:r>
            <a:r>
              <a:rPr lang="en-CA" sz="3500" dirty="0">
                <a:solidFill>
                  <a:schemeClr val="accent1"/>
                </a:solidFill>
              </a:rPr>
              <a:t>: labrstd@novascotia.ca</a:t>
            </a:r>
          </a:p>
          <a:p>
            <a:pPr algn="ctr"/>
            <a:endParaRPr lang="en-CA" sz="2000" dirty="0">
              <a:solidFill>
                <a:schemeClr val="accent1"/>
              </a:solidFill>
            </a:endParaRPr>
          </a:p>
          <a:p>
            <a:pPr algn="ctr"/>
            <a:r>
              <a:rPr lang="en-CA" sz="3500" u="sng" dirty="0">
                <a:solidFill>
                  <a:schemeClr val="accent1"/>
                </a:solidFill>
              </a:rPr>
              <a:t>In Person</a:t>
            </a:r>
            <a:r>
              <a:rPr lang="en-CA" sz="3500" dirty="0">
                <a:solidFill>
                  <a:schemeClr val="accent1"/>
                </a:solidFill>
              </a:rPr>
              <a:t>: Maritime Centre</a:t>
            </a:r>
          </a:p>
          <a:p>
            <a:pPr algn="ctr"/>
            <a:r>
              <a:rPr lang="en-CA" sz="3500" dirty="0">
                <a:solidFill>
                  <a:schemeClr val="accent1"/>
                </a:solidFill>
              </a:rPr>
              <a:t>1505 Barrington St, 3</a:t>
            </a:r>
            <a:r>
              <a:rPr lang="en-CA" sz="3500" baseline="30000" dirty="0">
                <a:solidFill>
                  <a:schemeClr val="accent1"/>
                </a:solidFill>
              </a:rPr>
              <a:t>rd</a:t>
            </a:r>
            <a:r>
              <a:rPr lang="en-CA" sz="3500" dirty="0">
                <a:solidFill>
                  <a:schemeClr val="accent1"/>
                </a:solidFill>
              </a:rPr>
              <a:t> Floor North</a:t>
            </a:r>
          </a:p>
          <a:p>
            <a:pPr algn="ctr"/>
            <a:endParaRPr lang="en-CA" sz="2000" dirty="0">
              <a:solidFill>
                <a:schemeClr val="accent1"/>
              </a:solidFill>
            </a:endParaRPr>
          </a:p>
          <a:p>
            <a:pPr algn="ctr"/>
            <a:r>
              <a:rPr lang="en-CA" sz="3500" dirty="0">
                <a:solidFill>
                  <a:schemeClr val="accent1"/>
                </a:solidFill>
              </a:rPr>
              <a:t>https://novascotia.ca/lae/</a:t>
            </a:r>
          </a:p>
        </p:txBody>
      </p:sp>
    </p:spTree>
    <p:extLst>
      <p:ext uri="{BB962C8B-B14F-4D97-AF65-F5344CB8AC3E}">
        <p14:creationId xmlns:p14="http://schemas.microsoft.com/office/powerpoint/2010/main" val="29323978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Thanks</a:t>
            </a:r>
            <a:endParaRPr lang="en-CA" dirty="0"/>
          </a:p>
        </p:txBody>
      </p:sp>
      <p:sp>
        <p:nvSpPr>
          <p:cNvPr id="3" name="Content Placeholder 2"/>
          <p:cNvSpPr>
            <a:spLocks noGrp="1"/>
          </p:cNvSpPr>
          <p:nvPr>
            <p:ph idx="1"/>
          </p:nvPr>
        </p:nvSpPr>
        <p:spPr>
          <a:xfrm>
            <a:off x="457200" y="1341437"/>
            <a:ext cx="8229600" cy="4449763"/>
          </a:xfrm>
        </p:spPr>
        <p:txBody>
          <a:bodyPr>
            <a:normAutofit/>
          </a:bodyPr>
          <a:lstStyle/>
          <a:p>
            <a:endParaRPr lang="en-CA" sz="2800" dirty="0" smtClean="0"/>
          </a:p>
          <a:p>
            <a:r>
              <a:rPr lang="en-CA" sz="2800" dirty="0" err="1"/>
              <a:t>Micaela</a:t>
            </a:r>
            <a:r>
              <a:rPr lang="en-CA" sz="2800" dirty="0"/>
              <a:t> </a:t>
            </a:r>
            <a:r>
              <a:rPr lang="en-CA" sz="2800" dirty="0" smtClean="0"/>
              <a:t>Sheppard, Public Law Placement Student</a:t>
            </a:r>
            <a:endParaRPr lang="en-CA" sz="2800" dirty="0"/>
          </a:p>
          <a:p>
            <a:pPr marL="0" indent="0">
              <a:buNone/>
            </a:pPr>
            <a:endParaRPr lang="en-CA" sz="2800" dirty="0"/>
          </a:p>
          <a:p>
            <a:r>
              <a:rPr lang="en-CA" sz="2800" dirty="0" smtClean="0"/>
              <a:t>Generous funding for this project was provided by the </a:t>
            </a:r>
            <a:r>
              <a:rPr lang="en-CA" sz="2800" dirty="0"/>
              <a:t>Law Foundation of Ontario Access to Justice </a:t>
            </a:r>
            <a:r>
              <a:rPr lang="en-CA" sz="2800" dirty="0" smtClean="0"/>
              <a:t>Fund.</a:t>
            </a:r>
            <a:endParaRPr lang="en-CA" sz="2800" dirty="0"/>
          </a:p>
          <a:p>
            <a:pPr marL="0" indent="0">
              <a:buNone/>
            </a:pPr>
            <a:endParaRPr lang="en-CA" sz="2800" dirty="0" smtClean="0"/>
          </a:p>
        </p:txBody>
      </p:sp>
      <p:pic>
        <p:nvPicPr>
          <p:cNvPr id="4" name="Picture 3" descr="LFO_E_Colou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91968" y="4062984"/>
            <a:ext cx="5285232" cy="2718816"/>
          </a:xfrm>
          <a:prstGeom prst="rect">
            <a:avLst/>
          </a:prstGeom>
        </p:spPr>
      </p:pic>
    </p:spTree>
    <p:extLst>
      <p:ext uri="{BB962C8B-B14F-4D97-AF65-F5344CB8AC3E}">
        <p14:creationId xmlns:p14="http://schemas.microsoft.com/office/powerpoint/2010/main" val="117789506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A7950B-49E0-4C0F-8240-A9B8A697CA21}"/>
              </a:ext>
            </a:extLst>
          </p:cNvPr>
          <p:cNvSpPr>
            <a:spLocks noGrp="1"/>
          </p:cNvSpPr>
          <p:nvPr>
            <p:ph type="title"/>
          </p:nvPr>
        </p:nvSpPr>
        <p:spPr/>
        <p:txBody>
          <a:bodyPr/>
          <a:lstStyle/>
          <a:p>
            <a:r>
              <a:rPr lang="en-CA" dirty="0"/>
              <a:t>Statute</a:t>
            </a:r>
          </a:p>
        </p:txBody>
      </p:sp>
      <p:graphicFrame>
        <p:nvGraphicFramePr>
          <p:cNvPr id="12" name="Content Placeholder 11">
            <a:extLst>
              <a:ext uri="{FF2B5EF4-FFF2-40B4-BE49-F238E27FC236}">
                <a16:creationId xmlns:a16="http://schemas.microsoft.com/office/drawing/2014/main" xmlns="" id="{06D6AA5B-0D7B-4CDE-8CBF-4BCE79A88357}"/>
              </a:ext>
            </a:extLst>
          </p:cNvPr>
          <p:cNvGraphicFramePr>
            <a:graphicFrameLocks noGrp="1"/>
          </p:cNvGraphicFramePr>
          <p:nvPr>
            <p:ph idx="1"/>
            <p:extLst>
              <p:ext uri="{D42A27DB-BD31-4B8C-83A1-F6EECF244321}">
                <p14:modId xmlns:p14="http://schemas.microsoft.com/office/powerpoint/2010/main" val="2110304704"/>
              </p:ext>
            </p:extLst>
          </p:nvPr>
        </p:nvGraphicFramePr>
        <p:xfrm>
          <a:off x="507206" y="1931831"/>
          <a:ext cx="8065294" cy="4073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12">
            <a:extLst>
              <a:ext uri="{FF2B5EF4-FFF2-40B4-BE49-F238E27FC236}">
                <a16:creationId xmlns:a16="http://schemas.microsoft.com/office/drawing/2014/main" xmlns="" id="{74208967-81AE-4DCE-85E6-FF2BA1CEDF0E}"/>
              </a:ext>
            </a:extLst>
          </p:cNvPr>
          <p:cNvSpPr/>
          <p:nvPr/>
        </p:nvSpPr>
        <p:spPr>
          <a:xfrm>
            <a:off x="369277" y="2336801"/>
            <a:ext cx="8575155" cy="3323987"/>
          </a:xfrm>
          <a:prstGeom prst="rect">
            <a:avLst/>
          </a:prstGeom>
          <a:noFill/>
        </p:spPr>
        <p:txBody>
          <a:bodyPr wrap="square" lIns="91440" tIns="45720" rIns="91440" bIns="45720">
            <a:spAutoFit/>
          </a:bodyPr>
          <a:lstStyle/>
          <a:p>
            <a:r>
              <a:rPr lang="en-US" sz="3000" u="sng" dirty="0">
                <a:ln w="0"/>
                <a:solidFill>
                  <a:schemeClr val="accent1"/>
                </a:solidFill>
                <a:effectLst>
                  <a:outerShdw blurRad="38100" dist="25400" dir="5400000" algn="ctr" rotWithShape="0">
                    <a:srgbClr val="6E747A">
                      <a:alpha val="43000"/>
                    </a:srgbClr>
                  </a:outerShdw>
                </a:effectLst>
              </a:rPr>
              <a:t>What is it?</a:t>
            </a:r>
          </a:p>
          <a:p>
            <a:pPr algn="ctr"/>
            <a:r>
              <a:rPr lang="en-US" sz="3000" dirty="0">
                <a:ln w="0"/>
                <a:solidFill>
                  <a:schemeClr val="accent1"/>
                </a:solidFill>
                <a:effectLst>
                  <a:outerShdw blurRad="38100" dist="25400" dir="5400000" algn="ctr" rotWithShape="0">
                    <a:srgbClr val="6E747A">
                      <a:alpha val="43000"/>
                    </a:srgbClr>
                  </a:outerShdw>
                </a:effectLst>
              </a:rPr>
              <a:t>Laws written by the Legislature (elected politicians)</a:t>
            </a:r>
          </a:p>
          <a:p>
            <a:pPr marL="457200" indent="-457200" algn="ctr">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Federal, provincial, or municipal</a:t>
            </a:r>
          </a:p>
          <a:p>
            <a:pPr marL="457200" indent="-457200" algn="ctr">
              <a:buFont typeface="Arial" panose="020B0604020202020204" pitchFamily="34" charset="0"/>
              <a:buChar char="•"/>
            </a:pPr>
            <a:r>
              <a:rPr lang="en-US" sz="3000" dirty="0">
                <a:ln w="0"/>
                <a:solidFill>
                  <a:schemeClr val="accent1"/>
                </a:solidFill>
                <a:effectLst>
                  <a:outerShdw blurRad="38100" dist="25400" dir="5400000" algn="ctr" rotWithShape="0">
                    <a:srgbClr val="6E747A">
                      <a:alpha val="43000"/>
                    </a:srgbClr>
                  </a:outerShdw>
                </a:effectLst>
              </a:rPr>
              <a:t>Acts &amp; Regulations</a:t>
            </a:r>
          </a:p>
          <a:p>
            <a:pPr algn="ctr"/>
            <a:endParaRPr lang="en-US" sz="3000" dirty="0">
              <a:ln w="0"/>
              <a:solidFill>
                <a:schemeClr val="accent1"/>
              </a:solidFill>
              <a:effectLst>
                <a:outerShdw blurRad="38100" dist="25400" dir="5400000" algn="ctr" rotWithShape="0">
                  <a:srgbClr val="6E747A">
                    <a:alpha val="43000"/>
                  </a:srgbClr>
                </a:outerShdw>
              </a:effectLst>
            </a:endParaRPr>
          </a:p>
          <a:p>
            <a:r>
              <a:rPr lang="en-US" sz="3000" u="sng" dirty="0">
                <a:ln w="0"/>
                <a:solidFill>
                  <a:schemeClr val="accent1"/>
                </a:solidFill>
                <a:effectLst>
                  <a:outerShdw blurRad="38100" dist="25400" dir="5400000" algn="ctr" rotWithShape="0">
                    <a:srgbClr val="6E747A">
                      <a:alpha val="43000"/>
                    </a:srgbClr>
                  </a:outerShdw>
                </a:effectLst>
              </a:rPr>
              <a:t>Where to find?</a:t>
            </a:r>
          </a:p>
          <a:p>
            <a:pPr lvl="1" algn="ctr"/>
            <a:r>
              <a:rPr lang="en-US" sz="3000" b="0" cap="none" spc="0" dirty="0">
                <a:ln w="0"/>
                <a:solidFill>
                  <a:schemeClr val="accent1"/>
                </a:solidFill>
                <a:effectLst>
                  <a:outerShdw blurRad="38100" dist="25400" dir="5400000" algn="ctr" rotWithShape="0">
                    <a:srgbClr val="6E747A">
                      <a:alpha val="43000"/>
                    </a:srgbClr>
                  </a:outerShdw>
                </a:effectLst>
              </a:rPr>
              <a:t>Many government websites or </a:t>
            </a:r>
            <a:r>
              <a:rPr lang="en-US" sz="3000" b="0" cap="none" spc="0" dirty="0">
                <a:ln w="0"/>
                <a:solidFill>
                  <a:schemeClr val="accent1"/>
                </a:solidFill>
                <a:effectLst>
                  <a:outerShdw blurRad="38100" dist="25400" dir="5400000" algn="ctr" rotWithShape="0">
                    <a:srgbClr val="6E747A">
                      <a:alpha val="43000"/>
                    </a:srgbClr>
                  </a:outerShdw>
                </a:effectLst>
                <a:hlinkClick r:id="rId8"/>
              </a:rPr>
              <a:t>https://canlii.org</a:t>
            </a:r>
            <a:endParaRPr lang="en-US" sz="30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7471158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28800" y="2133598"/>
            <a:ext cx="6172200" cy="2879996"/>
          </a:xfrm>
          <a:prstGeom prst="rect">
            <a:avLst/>
          </a:prstGeom>
          <a:solidFill>
            <a:schemeClr val="accent1"/>
          </a:solidFill>
        </p:spPr>
        <p:txBody>
          <a:bodyPr wrap="square" rtlCol="0">
            <a:spAutoFit/>
          </a:bodyPr>
          <a:lstStyle/>
          <a:p>
            <a:pPr algn="ctr"/>
            <a:r>
              <a:rPr lang="en-CA" sz="3200" dirty="0" smtClean="0">
                <a:solidFill>
                  <a:schemeClr val="bg1"/>
                </a:solidFill>
              </a:rPr>
              <a:t>Questions?</a:t>
            </a:r>
          </a:p>
          <a:p>
            <a:endParaRPr lang="en-CA" dirty="0" smtClean="0"/>
          </a:p>
          <a:p>
            <a:endParaRPr lang="en-CA" dirty="0" smtClean="0"/>
          </a:p>
          <a:p>
            <a:endParaRPr lang="en-CA" dirty="0"/>
          </a:p>
        </p:txBody>
      </p:sp>
      <p:pic>
        <p:nvPicPr>
          <p:cNvPr id="7" name="Picture 6" descr="LINS Logo WHITE.png"/>
          <p:cNvPicPr>
            <a:picLocks noChangeAspect="1"/>
          </p:cNvPicPr>
          <p:nvPr/>
        </p:nvPicPr>
        <p:blipFill>
          <a:blip r:embed="rId2" cstate="print"/>
          <a:stretch>
            <a:fillRect/>
          </a:stretch>
        </p:blipFill>
        <p:spPr>
          <a:xfrm>
            <a:off x="3733800" y="3352800"/>
            <a:ext cx="2652233" cy="1143000"/>
          </a:xfrm>
          <a:prstGeom prst="rect">
            <a:avLst/>
          </a:prstGeom>
        </p:spPr>
      </p:pic>
    </p:spTree>
    <p:extLst>
      <p:ext uri="{BB962C8B-B14F-4D97-AF65-F5344CB8AC3E}">
        <p14:creationId xmlns:p14="http://schemas.microsoft.com/office/powerpoint/2010/main" val="434214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A8FBC9-4C78-48E5-9F96-0775D3EF3DBF}"/>
              </a:ext>
            </a:extLst>
          </p:cNvPr>
          <p:cNvSpPr>
            <a:spLocks noGrp="1"/>
          </p:cNvSpPr>
          <p:nvPr>
            <p:ph type="title"/>
          </p:nvPr>
        </p:nvSpPr>
        <p:spPr/>
        <p:txBody>
          <a:bodyPr/>
          <a:lstStyle/>
          <a:p>
            <a:r>
              <a:rPr lang="en-CA" dirty="0"/>
              <a:t>Statute</a:t>
            </a:r>
          </a:p>
        </p:txBody>
      </p:sp>
      <p:graphicFrame>
        <p:nvGraphicFramePr>
          <p:cNvPr id="8" name="Content Placeholder 7">
            <a:extLst>
              <a:ext uri="{FF2B5EF4-FFF2-40B4-BE49-F238E27FC236}">
                <a16:creationId xmlns:a16="http://schemas.microsoft.com/office/drawing/2014/main" xmlns="" id="{6BD3AB4C-4198-4801-962A-D9E0D1F3CCB2}"/>
              </a:ext>
            </a:extLst>
          </p:cNvPr>
          <p:cNvGraphicFramePr>
            <a:graphicFrameLocks noGrp="1"/>
          </p:cNvGraphicFramePr>
          <p:nvPr>
            <p:ph idx="1"/>
            <p:extLst>
              <p:ext uri="{D42A27DB-BD31-4B8C-83A1-F6EECF244321}">
                <p14:modId xmlns:p14="http://schemas.microsoft.com/office/powerpoint/2010/main" val="3934042019"/>
              </p:ext>
            </p:extLst>
          </p:nvPr>
        </p:nvGraphicFramePr>
        <p:xfrm>
          <a:off x="507207" y="2011364"/>
          <a:ext cx="8065294" cy="3767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Arrow: Right 9">
            <a:extLst>
              <a:ext uri="{FF2B5EF4-FFF2-40B4-BE49-F238E27FC236}">
                <a16:creationId xmlns:a16="http://schemas.microsoft.com/office/drawing/2014/main" xmlns="" id="{E50ACA66-B654-4EE6-BCB1-E37C3FDABA29}"/>
              </a:ext>
            </a:extLst>
          </p:cNvPr>
          <p:cNvSpPr/>
          <p:nvPr/>
        </p:nvSpPr>
        <p:spPr>
          <a:xfrm>
            <a:off x="532208" y="4338765"/>
            <a:ext cx="4000500" cy="13256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i="1" dirty="0"/>
              <a:t>Trade Union Act</a:t>
            </a:r>
          </a:p>
        </p:txBody>
      </p:sp>
      <p:sp>
        <p:nvSpPr>
          <p:cNvPr id="11" name="Arrow: Right 10">
            <a:extLst>
              <a:ext uri="{FF2B5EF4-FFF2-40B4-BE49-F238E27FC236}">
                <a16:creationId xmlns:a16="http://schemas.microsoft.com/office/drawing/2014/main" xmlns="" id="{1302FC43-F77C-4C5B-946B-AFD49F1BCD4F}"/>
              </a:ext>
            </a:extLst>
          </p:cNvPr>
          <p:cNvSpPr/>
          <p:nvPr/>
        </p:nvSpPr>
        <p:spPr>
          <a:xfrm>
            <a:off x="585789" y="2817083"/>
            <a:ext cx="3986211" cy="14491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dirty="0"/>
              <a:t>Canada </a:t>
            </a:r>
            <a:r>
              <a:rPr lang="en-CA" sz="2600" i="1" dirty="0"/>
              <a:t>Labour Code</a:t>
            </a:r>
            <a:endParaRPr lang="en-CA" sz="2600" dirty="0"/>
          </a:p>
        </p:txBody>
      </p:sp>
      <p:sp>
        <p:nvSpPr>
          <p:cNvPr id="12" name="Rectangle 11">
            <a:extLst>
              <a:ext uri="{FF2B5EF4-FFF2-40B4-BE49-F238E27FC236}">
                <a16:creationId xmlns:a16="http://schemas.microsoft.com/office/drawing/2014/main" xmlns="" id="{9BAE0B9D-FBDC-437F-8142-D66ED0D60BEA}"/>
              </a:ext>
            </a:extLst>
          </p:cNvPr>
          <p:cNvSpPr/>
          <p:nvPr/>
        </p:nvSpPr>
        <p:spPr>
          <a:xfrm>
            <a:off x="4826002" y="1477564"/>
            <a:ext cx="3839369" cy="1477328"/>
          </a:xfrm>
          <a:prstGeom prst="rect">
            <a:avLst/>
          </a:prstGeom>
          <a:noFill/>
        </p:spPr>
        <p:txBody>
          <a:bodyPr wrap="square" lIns="91440" tIns="45720" rIns="91440" bIns="45720">
            <a:spAutoFit/>
          </a:bodyPr>
          <a:lstStyle/>
          <a:p>
            <a:pPr algn="ctr"/>
            <a:r>
              <a:rPr lang="en-US" sz="3000" u="sng" dirty="0">
                <a:ln w="0"/>
                <a:solidFill>
                  <a:schemeClr val="accent1"/>
                </a:solidFill>
                <a:effectLst>
                  <a:outerShdw blurRad="38100" dist="25400" dir="5400000" algn="ctr" rotWithShape="0">
                    <a:srgbClr val="6E747A">
                      <a:alpha val="43000"/>
                    </a:srgbClr>
                  </a:outerShdw>
                </a:effectLst>
              </a:rPr>
              <a:t>Minimum</a:t>
            </a:r>
            <a:r>
              <a:rPr lang="en-US" sz="3000" dirty="0">
                <a:ln w="0"/>
                <a:solidFill>
                  <a:schemeClr val="accent1"/>
                </a:solidFill>
                <a:effectLst>
                  <a:outerShdw blurRad="38100" dist="25400" dir="5400000" algn="ctr" rotWithShape="0">
                    <a:srgbClr val="6E747A">
                      <a:alpha val="43000"/>
                    </a:srgbClr>
                  </a:outerShdw>
                </a:effectLst>
              </a:rPr>
              <a:t> rights and standards for </a:t>
            </a:r>
            <a:r>
              <a:rPr lang="en-US" sz="3000" b="1" dirty="0">
                <a:ln w="0"/>
                <a:solidFill>
                  <a:schemeClr val="accent1"/>
                </a:solidFill>
                <a:effectLst>
                  <a:outerShdw blurRad="38100" dist="25400" dir="5400000" algn="ctr" rotWithShape="0">
                    <a:srgbClr val="6E747A">
                      <a:alpha val="43000"/>
                    </a:srgbClr>
                  </a:outerShdw>
                </a:effectLst>
              </a:rPr>
              <a:t>provincial</a:t>
            </a:r>
            <a:r>
              <a:rPr lang="en-US" sz="3000" dirty="0">
                <a:ln w="0"/>
                <a:solidFill>
                  <a:schemeClr val="accent1"/>
                </a:solidFill>
                <a:effectLst>
                  <a:outerShdw blurRad="38100" dist="25400" dir="5400000" algn="ctr" rotWithShape="0">
                    <a:srgbClr val="6E747A">
                      <a:alpha val="43000"/>
                    </a:srgbClr>
                  </a:outerShdw>
                </a:effectLst>
              </a:rPr>
              <a:t> employees</a:t>
            </a:r>
          </a:p>
        </p:txBody>
      </p:sp>
      <p:sp>
        <p:nvSpPr>
          <p:cNvPr id="13" name="Rectangle 12">
            <a:extLst>
              <a:ext uri="{FF2B5EF4-FFF2-40B4-BE49-F238E27FC236}">
                <a16:creationId xmlns:a16="http://schemas.microsoft.com/office/drawing/2014/main" xmlns="" id="{9E2E7205-1D8D-49AA-BB92-50EB4A3FCB9C}"/>
              </a:ext>
            </a:extLst>
          </p:cNvPr>
          <p:cNvSpPr/>
          <p:nvPr/>
        </p:nvSpPr>
        <p:spPr>
          <a:xfrm>
            <a:off x="4826002" y="3099330"/>
            <a:ext cx="3839369" cy="1477328"/>
          </a:xfrm>
          <a:prstGeom prst="rect">
            <a:avLst/>
          </a:prstGeom>
          <a:noFill/>
        </p:spPr>
        <p:txBody>
          <a:bodyPr wrap="square" lIns="91440" tIns="45720" rIns="91440" bIns="45720">
            <a:spAutoFit/>
          </a:bodyPr>
          <a:lstStyle/>
          <a:p>
            <a:pPr algn="ctr"/>
            <a:r>
              <a:rPr lang="en-US" sz="3000" u="sng" dirty="0">
                <a:ln w="0"/>
                <a:solidFill>
                  <a:schemeClr val="accent1"/>
                </a:solidFill>
                <a:effectLst>
                  <a:outerShdw blurRad="38100" dist="25400" dir="5400000" algn="ctr" rotWithShape="0">
                    <a:srgbClr val="6E747A">
                      <a:alpha val="43000"/>
                    </a:srgbClr>
                  </a:outerShdw>
                </a:effectLst>
              </a:rPr>
              <a:t>Minimum</a:t>
            </a:r>
            <a:r>
              <a:rPr lang="en-US" sz="3000" dirty="0">
                <a:ln w="0"/>
                <a:solidFill>
                  <a:schemeClr val="accent1"/>
                </a:solidFill>
                <a:effectLst>
                  <a:outerShdw blurRad="38100" dist="25400" dir="5400000" algn="ctr" rotWithShape="0">
                    <a:srgbClr val="6E747A">
                      <a:alpha val="43000"/>
                    </a:srgbClr>
                  </a:outerShdw>
                </a:effectLst>
              </a:rPr>
              <a:t> rights and standards for </a:t>
            </a:r>
            <a:r>
              <a:rPr lang="en-US" sz="3000" b="1" dirty="0">
                <a:ln w="0"/>
                <a:solidFill>
                  <a:schemeClr val="accent1"/>
                </a:solidFill>
                <a:effectLst>
                  <a:outerShdw blurRad="38100" dist="25400" dir="5400000" algn="ctr" rotWithShape="0">
                    <a:srgbClr val="6E747A">
                      <a:alpha val="43000"/>
                    </a:srgbClr>
                  </a:outerShdw>
                </a:effectLst>
              </a:rPr>
              <a:t>federal</a:t>
            </a:r>
            <a:r>
              <a:rPr lang="en-US" sz="3000" dirty="0">
                <a:ln w="0"/>
                <a:solidFill>
                  <a:schemeClr val="accent1"/>
                </a:solidFill>
                <a:effectLst>
                  <a:outerShdw blurRad="38100" dist="25400" dir="5400000" algn="ctr" rotWithShape="0">
                    <a:srgbClr val="6E747A">
                      <a:alpha val="43000"/>
                    </a:srgbClr>
                  </a:outerShdw>
                </a:effectLst>
              </a:rPr>
              <a:t> employees</a:t>
            </a:r>
          </a:p>
        </p:txBody>
      </p:sp>
      <p:sp>
        <p:nvSpPr>
          <p:cNvPr id="14" name="Rectangle 13">
            <a:extLst>
              <a:ext uri="{FF2B5EF4-FFF2-40B4-BE49-F238E27FC236}">
                <a16:creationId xmlns:a16="http://schemas.microsoft.com/office/drawing/2014/main" xmlns="" id="{8CAF7DCE-898D-4AAD-B384-2A3485EF9EF7}"/>
              </a:ext>
            </a:extLst>
          </p:cNvPr>
          <p:cNvSpPr/>
          <p:nvPr/>
        </p:nvSpPr>
        <p:spPr>
          <a:xfrm>
            <a:off x="4826002" y="4704217"/>
            <a:ext cx="3839369" cy="1477328"/>
          </a:xfrm>
          <a:prstGeom prst="rect">
            <a:avLst/>
          </a:prstGeom>
          <a:noFill/>
        </p:spPr>
        <p:txBody>
          <a:bodyPr wrap="square" lIns="91440" tIns="45720" rIns="91440" bIns="45720">
            <a:spAutoFit/>
          </a:bodyPr>
          <a:lstStyle/>
          <a:p>
            <a:pPr algn="ctr"/>
            <a:r>
              <a:rPr lang="en-US" sz="3000" u="sng" dirty="0">
                <a:ln w="0"/>
                <a:solidFill>
                  <a:schemeClr val="accent1"/>
                </a:solidFill>
                <a:effectLst>
                  <a:outerShdw blurRad="38100" dist="25400" dir="5400000" algn="ctr" rotWithShape="0">
                    <a:srgbClr val="6E747A">
                      <a:alpha val="43000"/>
                    </a:srgbClr>
                  </a:outerShdw>
                </a:effectLst>
              </a:rPr>
              <a:t>Minimum</a:t>
            </a:r>
            <a:r>
              <a:rPr lang="en-US" sz="3000" dirty="0">
                <a:ln w="0"/>
                <a:solidFill>
                  <a:schemeClr val="accent1"/>
                </a:solidFill>
                <a:effectLst>
                  <a:outerShdw blurRad="38100" dist="25400" dir="5400000" algn="ctr" rotWithShape="0">
                    <a:srgbClr val="6E747A">
                      <a:alpha val="43000"/>
                    </a:srgbClr>
                  </a:outerShdw>
                </a:effectLst>
              </a:rPr>
              <a:t> rights and standards for </a:t>
            </a:r>
            <a:r>
              <a:rPr lang="en-US" sz="3000" b="1" dirty="0">
                <a:ln w="0"/>
                <a:solidFill>
                  <a:schemeClr val="accent1"/>
                </a:solidFill>
                <a:effectLst>
                  <a:outerShdw blurRad="38100" dist="25400" dir="5400000" algn="ctr" rotWithShape="0">
                    <a:srgbClr val="6E747A">
                      <a:alpha val="43000"/>
                    </a:srgbClr>
                  </a:outerShdw>
                </a:effectLst>
              </a:rPr>
              <a:t>union members</a:t>
            </a:r>
          </a:p>
        </p:txBody>
      </p:sp>
      <p:sp>
        <p:nvSpPr>
          <p:cNvPr id="15" name="Arrow: Right 14">
            <a:extLst>
              <a:ext uri="{FF2B5EF4-FFF2-40B4-BE49-F238E27FC236}">
                <a16:creationId xmlns:a16="http://schemas.microsoft.com/office/drawing/2014/main" xmlns="" id="{2880F2E5-728C-437B-BD03-368B972A7949}"/>
              </a:ext>
            </a:extLst>
          </p:cNvPr>
          <p:cNvSpPr/>
          <p:nvPr/>
        </p:nvSpPr>
        <p:spPr>
          <a:xfrm>
            <a:off x="571500" y="1295400"/>
            <a:ext cx="3986211" cy="14491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dirty="0"/>
              <a:t>Nova Scotia </a:t>
            </a:r>
            <a:r>
              <a:rPr lang="en-CA" sz="2600" i="1" dirty="0"/>
              <a:t>Labour Standards Code</a:t>
            </a:r>
            <a:endParaRPr lang="en-CA" sz="2600" dirty="0"/>
          </a:p>
        </p:txBody>
      </p:sp>
    </p:spTree>
    <p:extLst>
      <p:ext uri="{BB962C8B-B14F-4D97-AF65-F5344CB8AC3E}">
        <p14:creationId xmlns:p14="http://schemas.microsoft.com/office/powerpoint/2010/main" val="19986161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3" grpId="0"/>
      <p:bldP spid="14" grpId="0"/>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A8FBC9-4C78-48E5-9F96-0775D3EF3DBF}"/>
              </a:ext>
            </a:extLst>
          </p:cNvPr>
          <p:cNvSpPr>
            <a:spLocks noGrp="1"/>
          </p:cNvSpPr>
          <p:nvPr>
            <p:ph type="title"/>
          </p:nvPr>
        </p:nvSpPr>
        <p:spPr/>
        <p:txBody>
          <a:bodyPr/>
          <a:lstStyle/>
          <a:p>
            <a:r>
              <a:rPr lang="en-CA" dirty="0"/>
              <a:t>Statute</a:t>
            </a:r>
          </a:p>
        </p:txBody>
      </p:sp>
      <p:graphicFrame>
        <p:nvGraphicFramePr>
          <p:cNvPr id="8" name="Content Placeholder 7">
            <a:extLst>
              <a:ext uri="{FF2B5EF4-FFF2-40B4-BE49-F238E27FC236}">
                <a16:creationId xmlns:a16="http://schemas.microsoft.com/office/drawing/2014/main" xmlns="" id="{6BD3AB4C-4198-4801-962A-D9E0D1F3CCB2}"/>
              </a:ext>
            </a:extLst>
          </p:cNvPr>
          <p:cNvGraphicFramePr>
            <a:graphicFrameLocks noGrp="1"/>
          </p:cNvGraphicFramePr>
          <p:nvPr>
            <p:ph idx="1"/>
          </p:nvPr>
        </p:nvGraphicFramePr>
        <p:xfrm>
          <a:off x="507207" y="2011364"/>
          <a:ext cx="8065294" cy="3767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Arrow: Right 9">
            <a:extLst>
              <a:ext uri="{FF2B5EF4-FFF2-40B4-BE49-F238E27FC236}">
                <a16:creationId xmlns:a16="http://schemas.microsoft.com/office/drawing/2014/main" xmlns="" id="{E50ACA66-B654-4EE6-BCB1-E37C3FDABA29}"/>
              </a:ext>
            </a:extLst>
          </p:cNvPr>
          <p:cNvSpPr/>
          <p:nvPr/>
        </p:nvSpPr>
        <p:spPr>
          <a:xfrm>
            <a:off x="532208" y="4491165"/>
            <a:ext cx="4000500" cy="13256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i="1" dirty="0"/>
              <a:t>Human Rights Act</a:t>
            </a:r>
          </a:p>
        </p:txBody>
      </p:sp>
      <p:sp>
        <p:nvSpPr>
          <p:cNvPr id="11" name="Arrow: Right 10">
            <a:extLst>
              <a:ext uri="{FF2B5EF4-FFF2-40B4-BE49-F238E27FC236}">
                <a16:creationId xmlns:a16="http://schemas.microsoft.com/office/drawing/2014/main" xmlns="" id="{1302FC43-F77C-4C5B-946B-AFD49F1BCD4F}"/>
              </a:ext>
            </a:extLst>
          </p:cNvPr>
          <p:cNvSpPr/>
          <p:nvPr/>
        </p:nvSpPr>
        <p:spPr>
          <a:xfrm>
            <a:off x="585789" y="2969483"/>
            <a:ext cx="3986211" cy="14491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i="1" dirty="0"/>
              <a:t>Workers’ Compensation Act</a:t>
            </a:r>
          </a:p>
        </p:txBody>
      </p:sp>
      <p:sp>
        <p:nvSpPr>
          <p:cNvPr id="12" name="Rectangle 11">
            <a:extLst>
              <a:ext uri="{FF2B5EF4-FFF2-40B4-BE49-F238E27FC236}">
                <a16:creationId xmlns:a16="http://schemas.microsoft.com/office/drawing/2014/main" xmlns="" id="{9BAE0B9D-FBDC-437F-8142-D66ED0D60BEA}"/>
              </a:ext>
            </a:extLst>
          </p:cNvPr>
          <p:cNvSpPr/>
          <p:nvPr/>
        </p:nvSpPr>
        <p:spPr>
          <a:xfrm>
            <a:off x="4826002" y="1629964"/>
            <a:ext cx="3839369" cy="1477328"/>
          </a:xfrm>
          <a:prstGeom prst="rect">
            <a:avLst/>
          </a:prstGeom>
          <a:noFill/>
        </p:spPr>
        <p:txBody>
          <a:bodyPr wrap="square" lIns="91440" tIns="45720" rIns="91440" bIns="4572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Safety at the workplace and how to file complaint</a:t>
            </a:r>
          </a:p>
        </p:txBody>
      </p:sp>
      <p:sp>
        <p:nvSpPr>
          <p:cNvPr id="13" name="Rectangle 12">
            <a:extLst>
              <a:ext uri="{FF2B5EF4-FFF2-40B4-BE49-F238E27FC236}">
                <a16:creationId xmlns:a16="http://schemas.microsoft.com/office/drawing/2014/main" xmlns="" id="{9E2E7205-1D8D-49AA-BB92-50EB4A3FCB9C}"/>
              </a:ext>
            </a:extLst>
          </p:cNvPr>
          <p:cNvSpPr/>
          <p:nvPr/>
        </p:nvSpPr>
        <p:spPr>
          <a:xfrm>
            <a:off x="4826002" y="3251730"/>
            <a:ext cx="3839369" cy="1015663"/>
          </a:xfrm>
          <a:prstGeom prst="rect">
            <a:avLst/>
          </a:prstGeom>
          <a:noFill/>
        </p:spPr>
        <p:txBody>
          <a:bodyPr wrap="square" lIns="91440" tIns="45720" rIns="91440" bIns="4572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Helping people hurt by work accident</a:t>
            </a:r>
          </a:p>
        </p:txBody>
      </p:sp>
      <p:sp>
        <p:nvSpPr>
          <p:cNvPr id="14" name="Rectangle 13">
            <a:extLst>
              <a:ext uri="{FF2B5EF4-FFF2-40B4-BE49-F238E27FC236}">
                <a16:creationId xmlns:a16="http://schemas.microsoft.com/office/drawing/2014/main" xmlns="" id="{8CAF7DCE-898D-4AAD-B384-2A3485EF9EF7}"/>
              </a:ext>
            </a:extLst>
          </p:cNvPr>
          <p:cNvSpPr/>
          <p:nvPr/>
        </p:nvSpPr>
        <p:spPr>
          <a:xfrm>
            <a:off x="4826002" y="4856617"/>
            <a:ext cx="3839369" cy="1477328"/>
          </a:xfrm>
          <a:prstGeom prst="rect">
            <a:avLst/>
          </a:prstGeom>
          <a:noFill/>
        </p:spPr>
        <p:txBody>
          <a:bodyPr wrap="square" lIns="91440" tIns="45720" rIns="91440" bIns="4572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Ways your employer may not </a:t>
            </a:r>
            <a:r>
              <a:rPr lang="en-US" sz="3000" b="1" dirty="0">
                <a:ln w="0"/>
                <a:solidFill>
                  <a:schemeClr val="accent1"/>
                </a:solidFill>
                <a:effectLst>
                  <a:outerShdw blurRad="38100" dist="25400" dir="5400000" algn="ctr" rotWithShape="0">
                    <a:srgbClr val="6E747A">
                      <a:alpha val="43000"/>
                    </a:srgbClr>
                  </a:outerShdw>
                </a:effectLst>
              </a:rPr>
              <a:t>discriminate</a:t>
            </a:r>
            <a:r>
              <a:rPr lang="en-US" sz="3000" dirty="0">
                <a:ln w="0"/>
                <a:solidFill>
                  <a:schemeClr val="accent1"/>
                </a:solidFill>
                <a:effectLst>
                  <a:outerShdw blurRad="38100" dist="25400" dir="5400000" algn="ctr" rotWithShape="0">
                    <a:srgbClr val="6E747A">
                      <a:alpha val="43000"/>
                    </a:srgbClr>
                  </a:outerShdw>
                </a:effectLst>
              </a:rPr>
              <a:t> against you</a:t>
            </a:r>
          </a:p>
        </p:txBody>
      </p:sp>
      <p:sp>
        <p:nvSpPr>
          <p:cNvPr id="15" name="Arrow: Right 14">
            <a:extLst>
              <a:ext uri="{FF2B5EF4-FFF2-40B4-BE49-F238E27FC236}">
                <a16:creationId xmlns:a16="http://schemas.microsoft.com/office/drawing/2014/main" xmlns="" id="{2880F2E5-728C-437B-BD03-368B972A7949}"/>
              </a:ext>
            </a:extLst>
          </p:cNvPr>
          <p:cNvSpPr/>
          <p:nvPr/>
        </p:nvSpPr>
        <p:spPr>
          <a:xfrm>
            <a:off x="571500" y="1447800"/>
            <a:ext cx="3986211" cy="14491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i="1" dirty="0"/>
              <a:t>Occupational Health and Safety Act</a:t>
            </a:r>
          </a:p>
        </p:txBody>
      </p:sp>
    </p:spTree>
    <p:extLst>
      <p:ext uri="{BB962C8B-B14F-4D97-AF65-F5344CB8AC3E}">
        <p14:creationId xmlns:p14="http://schemas.microsoft.com/office/powerpoint/2010/main" val="17186873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3" grpId="0"/>
      <p:bldP spid="14" grpId="0"/>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FC38CD-4E4E-474F-AF87-F95E2073871C}"/>
              </a:ext>
            </a:extLst>
          </p:cNvPr>
          <p:cNvSpPr>
            <a:spLocks noGrp="1"/>
          </p:cNvSpPr>
          <p:nvPr>
            <p:ph type="title"/>
          </p:nvPr>
        </p:nvSpPr>
        <p:spPr/>
        <p:txBody>
          <a:bodyPr/>
          <a:lstStyle/>
          <a:p>
            <a:r>
              <a:rPr lang="en-CA" dirty="0"/>
              <a:t>Common Law</a:t>
            </a:r>
          </a:p>
        </p:txBody>
      </p:sp>
      <p:sp>
        <p:nvSpPr>
          <p:cNvPr id="9" name="Rectangle 8">
            <a:extLst>
              <a:ext uri="{FF2B5EF4-FFF2-40B4-BE49-F238E27FC236}">
                <a16:creationId xmlns:a16="http://schemas.microsoft.com/office/drawing/2014/main" xmlns="" id="{051F2248-1BE7-48F5-912E-35B280D5162B}"/>
              </a:ext>
            </a:extLst>
          </p:cNvPr>
          <p:cNvSpPr/>
          <p:nvPr/>
        </p:nvSpPr>
        <p:spPr>
          <a:xfrm>
            <a:off x="443573" y="1849756"/>
            <a:ext cx="4160113" cy="1938992"/>
          </a:xfrm>
          <a:prstGeom prst="rect">
            <a:avLst/>
          </a:prstGeom>
          <a:noFill/>
        </p:spPr>
        <p:txBody>
          <a:bodyPr wrap="none" lIns="91440" tIns="45720" rIns="91440" bIns="45720">
            <a:spAutoFit/>
          </a:bodyPr>
          <a:lstStyle/>
          <a:p>
            <a:r>
              <a:rPr lang="en-US" sz="3000" b="0" u="sng" cap="none" spc="0" dirty="0">
                <a:ln w="0"/>
                <a:solidFill>
                  <a:schemeClr val="accent1"/>
                </a:solidFill>
                <a:effectLst>
                  <a:outerShdw blurRad="38100" dist="25400" dir="5400000" algn="ctr" rotWithShape="0">
                    <a:srgbClr val="6E747A">
                      <a:alpha val="43000"/>
                    </a:srgbClr>
                  </a:outerShdw>
                </a:effectLst>
              </a:rPr>
              <a:t>What is it?</a:t>
            </a:r>
            <a:endParaRPr lang="en-US" sz="3000" b="0" cap="none" spc="0" dirty="0">
              <a:ln w="0"/>
              <a:solidFill>
                <a:schemeClr val="accent1"/>
              </a:solidFill>
              <a:effectLst>
                <a:outerShdw blurRad="38100" dist="25400" dir="5400000" algn="ctr" rotWithShape="0">
                  <a:srgbClr val="6E747A">
                    <a:alpha val="43000"/>
                  </a:srgbClr>
                </a:outerShdw>
              </a:effectLst>
            </a:endParaRPr>
          </a:p>
          <a:p>
            <a:pPr marL="457200" indent="-457200">
              <a:buFont typeface="Arial" panose="020B0604020202020204" pitchFamily="34" charset="0"/>
              <a:buChar char="•"/>
            </a:pPr>
            <a:r>
              <a:rPr lang="en-US" sz="3000" b="0" cap="none" spc="0" dirty="0">
                <a:ln w="0"/>
                <a:solidFill>
                  <a:schemeClr val="accent1"/>
                </a:solidFill>
                <a:effectLst>
                  <a:outerShdw blurRad="38100" dist="25400" dir="5400000" algn="ctr" rotWithShape="0">
                    <a:srgbClr val="6E747A">
                      <a:alpha val="43000"/>
                    </a:srgbClr>
                  </a:outerShdw>
                </a:effectLst>
              </a:rPr>
              <a:t>Law made by judges in </a:t>
            </a:r>
          </a:p>
          <a:p>
            <a:r>
              <a:rPr lang="en-US" sz="3000" dirty="0">
                <a:ln w="0"/>
                <a:solidFill>
                  <a:schemeClr val="accent1"/>
                </a:solidFill>
                <a:effectLst>
                  <a:outerShdw blurRad="38100" dist="25400" dir="5400000" algn="ctr" rotWithShape="0">
                    <a:srgbClr val="6E747A">
                      <a:alpha val="43000"/>
                    </a:srgbClr>
                  </a:outerShdw>
                </a:effectLst>
              </a:rPr>
              <a:t>	</a:t>
            </a:r>
            <a:r>
              <a:rPr lang="en-US" sz="3000" b="0" cap="none" spc="0" dirty="0">
                <a:ln w="0"/>
                <a:solidFill>
                  <a:schemeClr val="accent1"/>
                </a:solidFill>
                <a:effectLst>
                  <a:outerShdw blurRad="38100" dist="25400" dir="5400000" algn="ctr" rotWithShape="0">
                    <a:srgbClr val="6E747A">
                      <a:alpha val="43000"/>
                    </a:srgbClr>
                  </a:outerShdw>
                </a:effectLst>
              </a:rPr>
              <a:t>their decisions </a:t>
            </a:r>
          </a:p>
          <a:p>
            <a:pPr marL="457200" indent="-457200">
              <a:buFont typeface="Arial" panose="020B0604020202020204" pitchFamily="34" charset="0"/>
              <a:buChar char="•"/>
            </a:pPr>
            <a:endParaRPr lang="en-US" sz="3000" b="0" cap="none" spc="0" dirty="0">
              <a:ln w="0"/>
              <a:solidFill>
                <a:schemeClr val="accent1"/>
              </a:solidFill>
              <a:effectLst>
                <a:outerShdw blurRad="38100" dist="25400" dir="5400000" algn="ctr" rotWithShape="0">
                  <a:srgbClr val="6E747A">
                    <a:alpha val="43000"/>
                  </a:srgbClr>
                </a:outerShdw>
              </a:effectLst>
            </a:endParaRPr>
          </a:p>
        </p:txBody>
      </p:sp>
      <p:sp>
        <p:nvSpPr>
          <p:cNvPr id="16" name="Oval 15">
            <a:extLst>
              <a:ext uri="{FF2B5EF4-FFF2-40B4-BE49-F238E27FC236}">
                <a16:creationId xmlns:a16="http://schemas.microsoft.com/office/drawing/2014/main" xmlns="" id="{48F59E94-0C60-456A-B2A7-0AE4D1CECEE8}"/>
              </a:ext>
            </a:extLst>
          </p:cNvPr>
          <p:cNvSpPr/>
          <p:nvPr/>
        </p:nvSpPr>
        <p:spPr>
          <a:xfrm>
            <a:off x="2133600" y="5334000"/>
            <a:ext cx="14478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smtClean="0"/>
              <a:t>Labour Standards/ Labour </a:t>
            </a:r>
            <a:r>
              <a:rPr lang="en-CA" sz="1600" dirty="0"/>
              <a:t>Board</a:t>
            </a:r>
          </a:p>
        </p:txBody>
      </p:sp>
      <p:sp>
        <p:nvSpPr>
          <p:cNvPr id="18" name="Oval 17">
            <a:extLst>
              <a:ext uri="{FF2B5EF4-FFF2-40B4-BE49-F238E27FC236}">
                <a16:creationId xmlns:a16="http://schemas.microsoft.com/office/drawing/2014/main" xmlns="" id="{153ABFBD-44B1-4CF2-89DB-B503C250C892}"/>
              </a:ext>
            </a:extLst>
          </p:cNvPr>
          <p:cNvSpPr/>
          <p:nvPr/>
        </p:nvSpPr>
        <p:spPr>
          <a:xfrm>
            <a:off x="7315200" y="5257800"/>
            <a:ext cx="1371600" cy="12923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t>Human Rights Tribunal</a:t>
            </a:r>
          </a:p>
        </p:txBody>
      </p:sp>
      <p:sp>
        <p:nvSpPr>
          <p:cNvPr id="19" name="Oval 18">
            <a:extLst>
              <a:ext uri="{FF2B5EF4-FFF2-40B4-BE49-F238E27FC236}">
                <a16:creationId xmlns:a16="http://schemas.microsoft.com/office/drawing/2014/main" xmlns="" id="{9BD8238E-77FB-4B8C-BE75-D7A2BAA113CE}"/>
              </a:ext>
            </a:extLst>
          </p:cNvPr>
          <p:cNvSpPr/>
          <p:nvPr/>
        </p:nvSpPr>
        <p:spPr>
          <a:xfrm>
            <a:off x="5867400" y="5410200"/>
            <a:ext cx="1219199" cy="11399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Small Claims Court</a:t>
            </a:r>
          </a:p>
        </p:txBody>
      </p:sp>
      <p:sp>
        <p:nvSpPr>
          <p:cNvPr id="20" name="Oval 19">
            <a:extLst>
              <a:ext uri="{FF2B5EF4-FFF2-40B4-BE49-F238E27FC236}">
                <a16:creationId xmlns:a16="http://schemas.microsoft.com/office/drawing/2014/main" xmlns="" id="{EB9FCAD4-7D2F-4831-815D-AB0E5E709A31}"/>
              </a:ext>
            </a:extLst>
          </p:cNvPr>
          <p:cNvSpPr/>
          <p:nvPr/>
        </p:nvSpPr>
        <p:spPr>
          <a:xfrm>
            <a:off x="4648200" y="4343400"/>
            <a:ext cx="14478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t>NS Supreme Court</a:t>
            </a:r>
          </a:p>
        </p:txBody>
      </p:sp>
      <p:sp>
        <p:nvSpPr>
          <p:cNvPr id="21" name="Oval 20">
            <a:extLst>
              <a:ext uri="{FF2B5EF4-FFF2-40B4-BE49-F238E27FC236}">
                <a16:creationId xmlns:a16="http://schemas.microsoft.com/office/drawing/2014/main" xmlns="" id="{79CBFB31-2FDF-4033-B6BF-AC2A45EEE3A8}"/>
              </a:ext>
            </a:extLst>
          </p:cNvPr>
          <p:cNvSpPr/>
          <p:nvPr/>
        </p:nvSpPr>
        <p:spPr>
          <a:xfrm>
            <a:off x="4648200" y="2743200"/>
            <a:ext cx="1523999"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t>NS Court of Appeal</a:t>
            </a:r>
          </a:p>
        </p:txBody>
      </p:sp>
      <p:sp>
        <p:nvSpPr>
          <p:cNvPr id="22" name="Oval 21">
            <a:extLst>
              <a:ext uri="{FF2B5EF4-FFF2-40B4-BE49-F238E27FC236}">
                <a16:creationId xmlns:a16="http://schemas.microsoft.com/office/drawing/2014/main" xmlns="" id="{3E71A275-55EB-449D-BC87-91328D1DEEE2}"/>
              </a:ext>
            </a:extLst>
          </p:cNvPr>
          <p:cNvSpPr/>
          <p:nvPr/>
        </p:nvSpPr>
        <p:spPr>
          <a:xfrm>
            <a:off x="4648200" y="1295400"/>
            <a:ext cx="14478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t>Supreme Court of Canada</a:t>
            </a:r>
          </a:p>
        </p:txBody>
      </p:sp>
      <p:sp>
        <p:nvSpPr>
          <p:cNvPr id="23" name="Oval 22">
            <a:extLst>
              <a:ext uri="{FF2B5EF4-FFF2-40B4-BE49-F238E27FC236}">
                <a16:creationId xmlns:a16="http://schemas.microsoft.com/office/drawing/2014/main" xmlns="" id="{870F648E-D608-4D6D-BBC3-8CF41D4BC208}"/>
              </a:ext>
            </a:extLst>
          </p:cNvPr>
          <p:cNvSpPr/>
          <p:nvPr/>
        </p:nvSpPr>
        <p:spPr>
          <a:xfrm>
            <a:off x="3581400" y="5410200"/>
            <a:ext cx="1600200" cy="11399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t>Arbitration</a:t>
            </a:r>
          </a:p>
        </p:txBody>
      </p:sp>
      <p:sp>
        <p:nvSpPr>
          <p:cNvPr id="25" name="Rectangle 24">
            <a:extLst>
              <a:ext uri="{FF2B5EF4-FFF2-40B4-BE49-F238E27FC236}">
                <a16:creationId xmlns:a16="http://schemas.microsoft.com/office/drawing/2014/main" xmlns="" id="{1CC5CCB2-BEAD-4C40-B826-E12C03350F4D}"/>
              </a:ext>
            </a:extLst>
          </p:cNvPr>
          <p:cNvSpPr/>
          <p:nvPr/>
        </p:nvSpPr>
        <p:spPr>
          <a:xfrm>
            <a:off x="372964" y="3507955"/>
            <a:ext cx="5532284" cy="1323439"/>
          </a:xfrm>
          <a:prstGeom prst="rect">
            <a:avLst/>
          </a:prstGeom>
          <a:noFill/>
        </p:spPr>
        <p:txBody>
          <a:bodyPr wrap="none" lIns="91440" tIns="45720" rIns="91440" bIns="45720">
            <a:spAutoFit/>
          </a:bodyPr>
          <a:lstStyle/>
          <a:p>
            <a:r>
              <a:rPr lang="en-US" sz="3000" u="sng" dirty="0">
                <a:ln w="0"/>
                <a:solidFill>
                  <a:schemeClr val="accent1"/>
                </a:solidFill>
                <a:effectLst>
                  <a:outerShdw blurRad="38100" dist="25400" dir="5400000" algn="ctr" rotWithShape="0">
                    <a:srgbClr val="6E747A">
                      <a:alpha val="43000"/>
                    </a:srgbClr>
                  </a:outerShdw>
                </a:effectLst>
              </a:rPr>
              <a:t>Where to find?</a:t>
            </a:r>
            <a:endParaRPr lang="en-US" sz="3000" dirty="0">
              <a:ln w="0"/>
              <a:solidFill>
                <a:schemeClr val="accent1"/>
              </a:solidFill>
              <a:effectLst>
                <a:outerShdw blurRad="38100" dist="25400" dir="5400000" algn="ctr" rotWithShape="0">
                  <a:srgbClr val="6E747A">
                    <a:alpha val="43000"/>
                  </a:srgbClr>
                </a:outerShdw>
              </a:effectLst>
            </a:endParaRPr>
          </a:p>
          <a:p>
            <a:pPr marL="685800" indent="-685800">
              <a:buFont typeface="Arial" panose="020B0604020202020204" pitchFamily="34" charset="0"/>
              <a:buChar char="•"/>
            </a:pPr>
            <a:r>
              <a:rPr lang="en-US" sz="2400" dirty="0">
                <a:ln w="0"/>
                <a:solidFill>
                  <a:schemeClr val="accent1"/>
                </a:solidFill>
                <a:effectLst>
                  <a:outerShdw blurRad="38100" dist="25400" dir="5400000" algn="ctr" rotWithShape="0">
                    <a:srgbClr val="6E747A">
                      <a:alpha val="43000"/>
                    </a:srgbClr>
                  </a:outerShdw>
                </a:effectLst>
              </a:rPr>
              <a:t>https://novascotia.ca/lae/databases/</a:t>
            </a:r>
          </a:p>
          <a:p>
            <a:pPr marL="685800" indent="-685800">
              <a:buFont typeface="Arial" panose="020B0604020202020204" pitchFamily="34" charset="0"/>
              <a:buChar char="•"/>
            </a:pPr>
            <a:r>
              <a:rPr lang="en-US" sz="2600" dirty="0">
                <a:ln w="0"/>
                <a:solidFill>
                  <a:schemeClr val="accent1"/>
                </a:solidFill>
                <a:effectLst>
                  <a:outerShdw blurRad="38100" dist="25400" dir="5400000" algn="ctr" rotWithShape="0">
                    <a:srgbClr val="6E747A">
                      <a:alpha val="43000"/>
                    </a:srgbClr>
                  </a:outerShdw>
                </a:effectLst>
              </a:rPr>
              <a:t>https://canlii.org</a:t>
            </a:r>
            <a:endParaRPr lang="en-US" sz="26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1082946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20" grpId="0" animBg="1"/>
      <p:bldP spid="21" grpId="0" animBg="1"/>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F439B4-1F1C-4EB4-A66D-07BF66763386}"/>
              </a:ext>
            </a:extLst>
          </p:cNvPr>
          <p:cNvSpPr>
            <a:spLocks noGrp="1"/>
          </p:cNvSpPr>
          <p:nvPr>
            <p:ph type="title"/>
          </p:nvPr>
        </p:nvSpPr>
        <p:spPr/>
        <p:txBody>
          <a:bodyPr/>
          <a:lstStyle/>
          <a:p>
            <a:r>
              <a:rPr lang="en-CA" dirty="0"/>
              <a:t>Contract</a:t>
            </a:r>
          </a:p>
        </p:txBody>
      </p:sp>
      <p:sp>
        <p:nvSpPr>
          <p:cNvPr id="6" name="TextBox 5">
            <a:extLst>
              <a:ext uri="{FF2B5EF4-FFF2-40B4-BE49-F238E27FC236}">
                <a16:creationId xmlns:a16="http://schemas.microsoft.com/office/drawing/2014/main" xmlns="" id="{B79311F0-AFD5-4081-95CF-9171D7B560D6}"/>
              </a:ext>
            </a:extLst>
          </p:cNvPr>
          <p:cNvSpPr txBox="1"/>
          <p:nvPr/>
        </p:nvSpPr>
        <p:spPr>
          <a:xfrm>
            <a:off x="380446" y="5105400"/>
            <a:ext cx="7630176" cy="553998"/>
          </a:xfrm>
          <a:prstGeom prst="rect">
            <a:avLst/>
          </a:prstGeom>
          <a:noFill/>
        </p:spPr>
        <p:txBody>
          <a:bodyPr wrap="none" rtlCol="0">
            <a:spAutoFit/>
          </a:bodyPr>
          <a:lstStyle/>
          <a:p>
            <a:r>
              <a:rPr lang="en-CA" sz="3000" b="1" dirty="0">
                <a:solidFill>
                  <a:schemeClr val="accent1"/>
                </a:solidFill>
              </a:rPr>
              <a:t>*May not contract-out </a:t>
            </a:r>
            <a:r>
              <a:rPr lang="en-CA" sz="3000" b="1" dirty="0" smtClean="0">
                <a:solidFill>
                  <a:schemeClr val="accent1"/>
                </a:solidFill>
              </a:rPr>
              <a:t>of statutory </a:t>
            </a:r>
            <a:r>
              <a:rPr lang="en-CA" sz="3000" b="1" dirty="0">
                <a:solidFill>
                  <a:schemeClr val="accent1"/>
                </a:solidFill>
              </a:rPr>
              <a:t>provisions!</a:t>
            </a:r>
          </a:p>
        </p:txBody>
      </p:sp>
      <p:grpSp>
        <p:nvGrpSpPr>
          <p:cNvPr id="9" name="Group 8">
            <a:extLst>
              <a:ext uri="{FF2B5EF4-FFF2-40B4-BE49-F238E27FC236}">
                <a16:creationId xmlns:a16="http://schemas.microsoft.com/office/drawing/2014/main" xmlns="" id="{F7DC703F-34B6-45E5-AD02-5CF9A841EB93}"/>
              </a:ext>
            </a:extLst>
          </p:cNvPr>
          <p:cNvGrpSpPr/>
          <p:nvPr/>
        </p:nvGrpSpPr>
        <p:grpSpPr>
          <a:xfrm>
            <a:off x="1214093" y="2639281"/>
            <a:ext cx="2519708" cy="1627920"/>
            <a:chOff x="0" y="409474"/>
            <a:chExt cx="3360539" cy="2016323"/>
          </a:xfrm>
        </p:grpSpPr>
        <p:sp>
          <p:nvSpPr>
            <p:cNvPr id="10" name="Rectangle 9">
              <a:extLst>
                <a:ext uri="{FF2B5EF4-FFF2-40B4-BE49-F238E27FC236}">
                  <a16:creationId xmlns:a16="http://schemas.microsoft.com/office/drawing/2014/main" xmlns="" id="{D9E93A7D-A552-49B7-B6FD-7E142D2479E8}"/>
                </a:ext>
              </a:extLst>
            </p:cNvPr>
            <p:cNvSpPr/>
            <p:nvPr/>
          </p:nvSpPr>
          <p:spPr>
            <a:xfrm>
              <a:off x="0" y="409474"/>
              <a:ext cx="3360539" cy="201632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TextBox 10">
              <a:extLst>
                <a:ext uri="{FF2B5EF4-FFF2-40B4-BE49-F238E27FC236}">
                  <a16:creationId xmlns:a16="http://schemas.microsoft.com/office/drawing/2014/main" xmlns="" id="{5F520E9C-5430-4C5E-A34B-B5221242F330}"/>
                </a:ext>
              </a:extLst>
            </p:cNvPr>
            <p:cNvSpPr txBox="1"/>
            <p:nvPr/>
          </p:nvSpPr>
          <p:spPr>
            <a:xfrm>
              <a:off x="0" y="409474"/>
              <a:ext cx="3360539" cy="2016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CA" sz="2000" dirty="0"/>
                <a:t>Employment Contract</a:t>
              </a:r>
              <a:endParaRPr lang="en-CA" sz="2000" kern="1200" dirty="0"/>
            </a:p>
          </p:txBody>
        </p:sp>
      </p:grpSp>
      <p:grpSp>
        <p:nvGrpSpPr>
          <p:cNvPr id="12" name="Group 11">
            <a:extLst>
              <a:ext uri="{FF2B5EF4-FFF2-40B4-BE49-F238E27FC236}">
                <a16:creationId xmlns:a16="http://schemas.microsoft.com/office/drawing/2014/main" xmlns="" id="{BA5C5E89-3D23-44C7-BEC7-2FD66E6256D6}"/>
              </a:ext>
            </a:extLst>
          </p:cNvPr>
          <p:cNvGrpSpPr/>
          <p:nvPr/>
        </p:nvGrpSpPr>
        <p:grpSpPr>
          <a:xfrm>
            <a:off x="5348906" y="2590800"/>
            <a:ext cx="2652094" cy="1676401"/>
            <a:chOff x="0" y="409474"/>
            <a:chExt cx="3360539" cy="2016323"/>
          </a:xfrm>
        </p:grpSpPr>
        <p:sp>
          <p:nvSpPr>
            <p:cNvPr id="13" name="Rectangle 12">
              <a:extLst>
                <a:ext uri="{FF2B5EF4-FFF2-40B4-BE49-F238E27FC236}">
                  <a16:creationId xmlns:a16="http://schemas.microsoft.com/office/drawing/2014/main" xmlns="" id="{D8CF8B50-2625-4341-8E45-82B2331A975E}"/>
                </a:ext>
              </a:extLst>
            </p:cNvPr>
            <p:cNvSpPr/>
            <p:nvPr/>
          </p:nvSpPr>
          <p:spPr>
            <a:xfrm>
              <a:off x="0" y="409474"/>
              <a:ext cx="3360539" cy="201632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extBox 13">
              <a:extLst>
                <a:ext uri="{FF2B5EF4-FFF2-40B4-BE49-F238E27FC236}">
                  <a16:creationId xmlns:a16="http://schemas.microsoft.com/office/drawing/2014/main" xmlns="" id="{01E058EF-9C36-43A1-9938-EA0E6E137E43}"/>
                </a:ext>
              </a:extLst>
            </p:cNvPr>
            <p:cNvSpPr txBox="1"/>
            <p:nvPr/>
          </p:nvSpPr>
          <p:spPr>
            <a:xfrm>
              <a:off x="0" y="409474"/>
              <a:ext cx="3360539" cy="2016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CA" sz="2000" dirty="0"/>
                <a:t>Collective Agreement</a:t>
              </a:r>
              <a:endParaRPr lang="en-CA" sz="2000" kern="1200" dirty="0"/>
            </a:p>
          </p:txBody>
        </p:sp>
      </p:grpSp>
      <p:sp>
        <p:nvSpPr>
          <p:cNvPr id="15" name="Rectangle 14">
            <a:extLst>
              <a:ext uri="{FF2B5EF4-FFF2-40B4-BE49-F238E27FC236}">
                <a16:creationId xmlns:a16="http://schemas.microsoft.com/office/drawing/2014/main" xmlns="" id="{AA23F335-C3DC-4C46-96D8-167806AD63FA}"/>
              </a:ext>
            </a:extLst>
          </p:cNvPr>
          <p:cNvSpPr/>
          <p:nvPr/>
        </p:nvSpPr>
        <p:spPr>
          <a:xfrm>
            <a:off x="4062411" y="3185775"/>
            <a:ext cx="101917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OR</a:t>
            </a:r>
          </a:p>
        </p:txBody>
      </p:sp>
    </p:spTree>
    <p:extLst>
      <p:ext uri="{BB962C8B-B14F-4D97-AF65-F5344CB8AC3E}">
        <p14:creationId xmlns:p14="http://schemas.microsoft.com/office/powerpoint/2010/main" val="13308935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1813</TotalTime>
  <Words>4944</Words>
  <Application>Microsoft Macintosh PowerPoint</Application>
  <PresentationFormat>On-screen Show (4:3)</PresentationFormat>
  <Paragraphs>799</Paragraphs>
  <Slides>50</Slides>
  <Notes>47</Notes>
  <HiddenSlides>0</HiddenSlides>
  <MMClips>0</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1_Custom Design</vt:lpstr>
      <vt:lpstr>Custom Design</vt:lpstr>
      <vt:lpstr>Employment Law</vt:lpstr>
      <vt:lpstr>Topics</vt:lpstr>
      <vt:lpstr>Who is NOT an “employee”?</vt:lpstr>
      <vt:lpstr>Sources of Law</vt:lpstr>
      <vt:lpstr>Statute</vt:lpstr>
      <vt:lpstr>Statute</vt:lpstr>
      <vt:lpstr>Statute</vt:lpstr>
      <vt:lpstr>Common Law</vt:lpstr>
      <vt:lpstr>Contract</vt:lpstr>
      <vt:lpstr>Wages</vt:lpstr>
      <vt:lpstr>Wages</vt:lpstr>
      <vt:lpstr>Equity</vt:lpstr>
      <vt:lpstr>Minimum Wage</vt:lpstr>
      <vt:lpstr>Minimum Wage</vt:lpstr>
      <vt:lpstr>Overtime</vt:lpstr>
      <vt:lpstr>Exceptions to Overtime</vt:lpstr>
      <vt:lpstr>Wages</vt:lpstr>
      <vt:lpstr>Deductions</vt:lpstr>
      <vt:lpstr>Breaks</vt:lpstr>
      <vt:lpstr>Vacation</vt:lpstr>
      <vt:lpstr>Holidays</vt:lpstr>
      <vt:lpstr>Holidays</vt:lpstr>
      <vt:lpstr>Holidays</vt:lpstr>
      <vt:lpstr>Holidays</vt:lpstr>
      <vt:lpstr>Children</vt:lpstr>
      <vt:lpstr>Children</vt:lpstr>
      <vt:lpstr>Leaves of Absence</vt:lpstr>
      <vt:lpstr>Leaves of Absence</vt:lpstr>
      <vt:lpstr>Leaves of Absence</vt:lpstr>
      <vt:lpstr>Leaves of Absence</vt:lpstr>
      <vt:lpstr>Leaves of Absence</vt:lpstr>
      <vt:lpstr>Leaves of Absence</vt:lpstr>
      <vt:lpstr>Leaves of Absence</vt:lpstr>
      <vt:lpstr>Leaves of Absence</vt:lpstr>
      <vt:lpstr>Discrimination</vt:lpstr>
      <vt:lpstr>Discrimination</vt:lpstr>
      <vt:lpstr>Discrimination</vt:lpstr>
      <vt:lpstr>Sexual Harassment</vt:lpstr>
      <vt:lpstr>Social Media</vt:lpstr>
      <vt:lpstr>Ending Employment</vt:lpstr>
      <vt:lpstr>Ending Employment</vt:lpstr>
      <vt:lpstr>Ending Employment</vt:lpstr>
      <vt:lpstr>Ending Employment</vt:lpstr>
      <vt:lpstr>Ending Employment</vt:lpstr>
      <vt:lpstr>Ending Employment</vt:lpstr>
      <vt:lpstr>Employment Insurance</vt:lpstr>
      <vt:lpstr>When you have a problem…</vt:lpstr>
      <vt:lpstr>Labour Standards Division</vt:lpstr>
      <vt:lpstr>Thanks</vt:lpstr>
      <vt:lpstr>PowerPoint Presentation</vt:lpstr>
    </vt:vector>
  </TitlesOfParts>
  <Manager/>
  <Company>Hewlett-Packard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WT</dc:creator>
  <cp:keywords/>
  <dc:description/>
  <cp:lastModifiedBy>W Turner</cp:lastModifiedBy>
  <cp:revision>80</cp:revision>
  <dcterms:created xsi:type="dcterms:W3CDTF">2017-08-16T17:28:29Z</dcterms:created>
  <dcterms:modified xsi:type="dcterms:W3CDTF">2019-02-01T20:03:08Z</dcterms:modified>
  <cp:category/>
</cp:coreProperties>
</file>