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8" r:id="rId4"/>
    <p:sldId id="265" r:id="rId5"/>
    <p:sldId id="266" r:id="rId6"/>
    <p:sldId id="258" r:id="rId7"/>
    <p:sldId id="260" r:id="rId8"/>
    <p:sldId id="259" r:id="rId9"/>
    <p:sldId id="261" r:id="rId10"/>
    <p:sldId id="262" r:id="rId11"/>
    <p:sldId id="263" r:id="rId12"/>
    <p:sldId id="264" r:id="rId13"/>
    <p:sldId id="267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68"/>
    <p:restoredTop sz="94720"/>
  </p:normalViewPr>
  <p:slideViewPr>
    <p:cSldViewPr snapToGrid="0" snapToObjects="1">
      <p:cViewPr varScale="1">
        <p:scale>
          <a:sx n="92" d="100"/>
          <a:sy n="92" d="100"/>
        </p:scale>
        <p:origin x="-82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sfamilylaw.ca/sites/default/files/pdfs/diva_brochure_en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urts.ns.ca/provincial_court/NSPC_documents/NSPC_Apply_for_Peace_Bond_2006.pd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Nicholas.leblanc@legalinfo.org" TargetMode="External"/><Relationship Id="rId2" Type="http://schemas.openxmlformats.org/officeDocument/2006/relationships/hyperlink" Target="mailto:questions@legalinfo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icholas@legalinfo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jefne.ns.ca/" TargetMode="External"/><Relationship Id="rId2" Type="http://schemas.openxmlformats.org/officeDocument/2006/relationships/hyperlink" Target="http://www.legalinfo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sfamilylaw.ca/summary-advice-counsel" TargetMode="External"/><Relationship Id="rId5" Type="http://schemas.openxmlformats.org/officeDocument/2006/relationships/hyperlink" Target="http://www.courts.ns.ca/Fees_Of_Courts/court_fees.htm" TargetMode="External"/><Relationship Id="rId4" Type="http://schemas.openxmlformats.org/officeDocument/2006/relationships/hyperlink" Target="https://www.nslegalaid.c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lii.org/" TargetMode="External"/><Relationship Id="rId2" Type="http://schemas.openxmlformats.org/officeDocument/2006/relationships/hyperlink" Target="https://www.nsfamilylaw.ca/sites/default/files/video/selflitigantworkbookdraft9-aug7-links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8EECF7-2603-5945-8977-CC24A6BDE3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CA" dirty="0" err="1">
                <a:latin typeface="Georgia Pro" panose="020F0502020204030204" pitchFamily="34" charset="0"/>
                <a:cs typeface="Georgia Pro" panose="020F0502020204030204" pitchFamily="34" charset="0"/>
              </a:rPr>
              <a:t>Family</a:t>
            </a:r>
            <a:r>
              <a:rPr lang="fr-CA" dirty="0">
                <a:latin typeface="Georgia Pro" panose="020F0502020204030204" pitchFamily="34" charset="0"/>
                <a:cs typeface="Georgia Pro" panose="020F0502020204030204" pitchFamily="34" charset="0"/>
              </a:rPr>
              <a:t> Law: </a:t>
            </a:r>
            <a:br>
              <a:rPr lang="fr-CA" dirty="0">
                <a:latin typeface="Georgia Pro" panose="020F0502020204030204" pitchFamily="34" charset="0"/>
                <a:cs typeface="Georgia Pro" panose="020F0502020204030204" pitchFamily="34" charset="0"/>
              </a:rPr>
            </a:br>
            <a:r>
              <a:rPr lang="fr-CA" dirty="0">
                <a:latin typeface="Georgia Pro" panose="020F0502020204030204" pitchFamily="34" charset="0"/>
                <a:cs typeface="Georgia Pro" panose="020F0502020204030204" pitchFamily="34" charset="0"/>
              </a:rPr>
              <a:t>A Guide for </a:t>
            </a:r>
            <a:r>
              <a:rPr lang="fr-CA" dirty="0" err="1" smtClean="0">
                <a:latin typeface="Georgia Pro" panose="020F0502020204030204" pitchFamily="34" charset="0"/>
                <a:cs typeface="Georgia Pro" panose="020F0502020204030204" pitchFamily="34" charset="0"/>
              </a:rPr>
              <a:t>FrontLine</a:t>
            </a:r>
            <a:r>
              <a:rPr lang="fr-CA" dirty="0" smtClean="0">
                <a:latin typeface="Georgia Pro" panose="020F0502020204030204" pitchFamily="34" charset="0"/>
                <a:cs typeface="Georgia Pro" panose="020F0502020204030204" pitchFamily="34" charset="0"/>
              </a:rPr>
              <a:t> </a:t>
            </a:r>
            <a:r>
              <a:rPr lang="fr-CA" dirty="0" err="1">
                <a:latin typeface="Georgia Pro" panose="020F0502020204030204" pitchFamily="34" charset="0"/>
                <a:cs typeface="Georgia Pro" panose="020F0502020204030204" pitchFamily="34" charset="0"/>
              </a:rPr>
              <a:t>Workers</a:t>
            </a:r>
            <a:endParaRPr lang="fr-CA" dirty="0">
              <a:latin typeface="Georgia Pro" panose="020F0502020204030204" pitchFamily="34" charset="0"/>
              <a:cs typeface="Georgia Pro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D5591F2-5D20-A144-B5ED-D4906962E5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en-CA" dirty="0"/>
              <a:t>Presented</a:t>
            </a:r>
            <a:r>
              <a:rPr lang="fr-CA" dirty="0"/>
              <a:t> by the </a:t>
            </a:r>
            <a:r>
              <a:rPr lang="fr-CA" dirty="0" err="1"/>
              <a:t>Legal</a:t>
            </a:r>
            <a:r>
              <a:rPr lang="fr-CA" dirty="0"/>
              <a:t> Information Society of Nova </a:t>
            </a:r>
            <a:r>
              <a:rPr lang="fr-CA" dirty="0" err="1"/>
              <a:t>Scotia</a:t>
            </a:r>
            <a:endParaRPr lang="fr-CA" dirty="0"/>
          </a:p>
          <a:p>
            <a:pPr algn="r"/>
            <a:r>
              <a:rPr lang="fr-CA" dirty="0"/>
              <a:t>Bridgewater, Nova </a:t>
            </a:r>
            <a:r>
              <a:rPr lang="fr-CA" dirty="0" err="1"/>
              <a:t>Scotia</a:t>
            </a:r>
            <a:endParaRPr lang="fr-CA" dirty="0"/>
          </a:p>
          <a:p>
            <a:pPr algn="r"/>
            <a:r>
              <a:rPr lang="fr-CA" dirty="0" err="1"/>
              <a:t>November</a:t>
            </a:r>
            <a:r>
              <a:rPr lang="fr-CA" dirty="0"/>
              <a:t> </a:t>
            </a:r>
            <a:r>
              <a:rPr lang="fr-CA" dirty="0" smtClean="0"/>
              <a:t>19, </a:t>
            </a:r>
            <a:r>
              <a:rPr lang="fr-CA" dirty="0"/>
              <a:t>2018 </a:t>
            </a:r>
          </a:p>
        </p:txBody>
      </p:sp>
    </p:spTree>
    <p:extLst>
      <p:ext uri="{BB962C8B-B14F-4D97-AF65-F5344CB8AC3E}">
        <p14:creationId xmlns:p14="http://schemas.microsoft.com/office/powerpoint/2010/main" val="381403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B1A0FD-AC1E-684A-8039-F91AF4841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u="sng" dirty="0"/>
              <a:t>Court Application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8CEFC6-0A47-AF49-8C21-DD7971ABE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CA" dirty="0"/>
              <a:t>Common </a:t>
            </a:r>
            <a:r>
              <a:rPr lang="fr-CA" dirty="0" err="1"/>
              <a:t>law</a:t>
            </a:r>
            <a:r>
              <a:rPr lang="fr-CA" dirty="0"/>
              <a:t> </a:t>
            </a:r>
            <a:r>
              <a:rPr lang="fr-CA" dirty="0" err="1"/>
              <a:t>partners</a:t>
            </a:r>
            <a:r>
              <a:rPr lang="fr-CA" dirty="0"/>
              <a:t> vs. </a:t>
            </a:r>
            <a:r>
              <a:rPr lang="fr-CA" dirty="0" err="1"/>
              <a:t>Married</a:t>
            </a:r>
            <a:r>
              <a:rPr lang="fr-CA" dirty="0"/>
              <a:t> couples</a:t>
            </a:r>
          </a:p>
          <a:p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There are </a:t>
            </a:r>
            <a:r>
              <a:rPr lang="fr-CA" b="1" u="sng" dirty="0"/>
              <a:t>no</a:t>
            </a:r>
            <a:r>
              <a:rPr lang="fr-CA" dirty="0"/>
              <a:t> </a:t>
            </a:r>
            <a:r>
              <a:rPr lang="fr-CA" dirty="0" err="1"/>
              <a:t>differences</a:t>
            </a:r>
            <a:r>
              <a:rPr lang="fr-CA" dirty="0"/>
              <a:t> for the Court </a:t>
            </a:r>
            <a:r>
              <a:rPr lang="fr-CA" dirty="0" err="1"/>
              <a:t>when</a:t>
            </a:r>
            <a:r>
              <a:rPr lang="fr-CA" dirty="0"/>
              <a:t> </a:t>
            </a:r>
            <a:r>
              <a:rPr lang="fr-CA" dirty="0" err="1"/>
              <a:t>deciding</a:t>
            </a:r>
            <a:r>
              <a:rPr lang="fr-CA" dirty="0"/>
              <a:t> </a:t>
            </a:r>
            <a:r>
              <a:rPr lang="fr-CA" dirty="0" err="1"/>
              <a:t>custody</a:t>
            </a:r>
            <a:r>
              <a:rPr lang="fr-CA" dirty="0"/>
              <a:t>, </a:t>
            </a:r>
            <a:r>
              <a:rPr lang="fr-CA" dirty="0" err="1"/>
              <a:t>child</a:t>
            </a:r>
            <a:r>
              <a:rPr lang="fr-CA" dirty="0"/>
              <a:t> support, </a:t>
            </a:r>
            <a:r>
              <a:rPr lang="fr-CA" dirty="0" err="1"/>
              <a:t>spousal</a:t>
            </a:r>
            <a:r>
              <a:rPr lang="fr-CA" dirty="0"/>
              <a:t> support, exclusive possession of the </a:t>
            </a:r>
            <a:r>
              <a:rPr lang="fr-CA" dirty="0" err="1"/>
              <a:t>residence</a:t>
            </a:r>
            <a:r>
              <a:rPr lang="fr-CA" dirty="0"/>
              <a:t> and the division of a pension </a:t>
            </a:r>
          </a:p>
          <a:p>
            <a:pPr lvl="1"/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 err="1"/>
              <a:t>However</a:t>
            </a:r>
            <a:r>
              <a:rPr lang="fr-CA" dirty="0"/>
              <a:t>, </a:t>
            </a:r>
            <a:r>
              <a:rPr lang="fr-CA" dirty="0" err="1"/>
              <a:t>there</a:t>
            </a:r>
            <a:r>
              <a:rPr lang="fr-CA" dirty="0"/>
              <a:t> </a:t>
            </a:r>
            <a:r>
              <a:rPr lang="fr-CA" b="1" u="sng" dirty="0" err="1"/>
              <a:t>is</a:t>
            </a:r>
            <a:r>
              <a:rPr lang="fr-CA" dirty="0"/>
              <a:t> a </a:t>
            </a:r>
            <a:r>
              <a:rPr lang="fr-CA" dirty="0" err="1"/>
              <a:t>difference</a:t>
            </a:r>
            <a:r>
              <a:rPr lang="fr-CA" dirty="0"/>
              <a:t> </a:t>
            </a:r>
            <a:r>
              <a:rPr lang="fr-CA" dirty="0" err="1"/>
              <a:t>when</a:t>
            </a:r>
            <a:r>
              <a:rPr lang="fr-CA" dirty="0"/>
              <a:t> </a:t>
            </a:r>
            <a:r>
              <a:rPr lang="fr-CA" dirty="0" err="1"/>
              <a:t>deciding</a:t>
            </a:r>
            <a:r>
              <a:rPr lang="fr-CA" dirty="0"/>
              <a:t> issues </a:t>
            </a:r>
            <a:r>
              <a:rPr lang="fr-CA" dirty="0" err="1"/>
              <a:t>surrounding</a:t>
            </a:r>
            <a:r>
              <a:rPr lang="fr-CA" dirty="0"/>
              <a:t> </a:t>
            </a:r>
            <a:r>
              <a:rPr lang="fr-CA" dirty="0" err="1"/>
              <a:t>ownership</a:t>
            </a:r>
            <a:r>
              <a:rPr lang="fr-CA" dirty="0"/>
              <a:t> or </a:t>
            </a:r>
            <a:r>
              <a:rPr lang="fr-CA" dirty="0" err="1"/>
              <a:t>entitlement</a:t>
            </a:r>
            <a:r>
              <a:rPr lang="fr-CA" dirty="0"/>
              <a:t> to real or </a:t>
            </a:r>
            <a:r>
              <a:rPr lang="fr-CA" dirty="0" err="1"/>
              <a:t>personal</a:t>
            </a:r>
            <a:r>
              <a:rPr lang="fr-CA" dirty="0"/>
              <a:t> </a:t>
            </a:r>
            <a:r>
              <a:rPr lang="fr-CA" dirty="0" err="1"/>
              <a:t>property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1504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29C9AB-C8C0-144D-BAB2-55691FDE9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 err="1"/>
              <a:t>Children</a:t>
            </a:r>
            <a:r>
              <a:rPr lang="fr-CA" b="1" dirty="0"/>
              <a:t> and </a:t>
            </a:r>
            <a:r>
              <a:rPr lang="fr-CA" b="1" dirty="0" err="1"/>
              <a:t>Family</a:t>
            </a:r>
            <a:r>
              <a:rPr lang="fr-CA" b="1" dirty="0"/>
              <a:t> </a:t>
            </a:r>
            <a:br>
              <a:rPr lang="fr-CA" b="1" dirty="0"/>
            </a:br>
            <a:r>
              <a:rPr lang="fr-CA" b="1" dirty="0"/>
              <a:t>Services </a:t>
            </a:r>
            <a:r>
              <a:rPr lang="fr-CA" b="1" dirty="0" err="1"/>
              <a:t>Act</a:t>
            </a:r>
            <a:endParaRPr lang="fr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BD533EA-0A99-534F-9531-B59193C6D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fr-CA" dirty="0"/>
              <a:t>The Court </a:t>
            </a:r>
            <a:r>
              <a:rPr lang="fr-CA" dirty="0" err="1"/>
              <a:t>always</a:t>
            </a:r>
            <a:r>
              <a:rPr lang="fr-CA" dirty="0"/>
              <a:t> </a:t>
            </a:r>
            <a:r>
              <a:rPr lang="fr-CA" dirty="0" err="1"/>
              <a:t>supercedes</a:t>
            </a:r>
            <a:r>
              <a:rPr lang="fr-CA" dirty="0"/>
              <a:t> the </a:t>
            </a:r>
            <a:r>
              <a:rPr lang="fr-CA" dirty="0" err="1"/>
              <a:t>decisions</a:t>
            </a:r>
            <a:r>
              <a:rPr lang="fr-CA" dirty="0"/>
              <a:t> made by a </a:t>
            </a:r>
            <a:r>
              <a:rPr lang="fr-CA" dirty="0" err="1"/>
              <a:t>child</a:t>
            </a:r>
            <a:r>
              <a:rPr lang="fr-CA" dirty="0"/>
              <a:t> protection </a:t>
            </a:r>
            <a:r>
              <a:rPr lang="fr-CA" dirty="0" err="1"/>
              <a:t>worker</a:t>
            </a:r>
            <a:r>
              <a:rPr lang="fr-CA" dirty="0"/>
              <a:t>. </a:t>
            </a:r>
          </a:p>
          <a:p>
            <a:endParaRPr lang="fr-CA" dirty="0"/>
          </a:p>
          <a:p>
            <a:pPr>
              <a:buFont typeface="Wingdings" pitchFamily="2" charset="2"/>
              <a:buChar char="v"/>
            </a:pPr>
            <a:r>
              <a:rPr lang="fr-CA" dirty="0"/>
              <a:t>If a </a:t>
            </a:r>
            <a:r>
              <a:rPr lang="fr-CA" dirty="0" err="1"/>
              <a:t>child</a:t>
            </a:r>
            <a:r>
              <a:rPr lang="fr-CA" dirty="0"/>
              <a:t> </a:t>
            </a:r>
            <a:r>
              <a:rPr lang="fr-CA" dirty="0" err="1"/>
              <a:t>is</a:t>
            </a:r>
            <a:r>
              <a:rPr lang="fr-CA" dirty="0"/>
              <a:t> </a:t>
            </a:r>
            <a:r>
              <a:rPr lang="fr-CA" dirty="0" err="1"/>
              <a:t>removed</a:t>
            </a:r>
            <a:r>
              <a:rPr lang="fr-CA" dirty="0"/>
              <a:t> </a:t>
            </a:r>
            <a:r>
              <a:rPr lang="fr-CA" dirty="0" err="1"/>
              <a:t>from</a:t>
            </a:r>
            <a:r>
              <a:rPr lang="fr-CA" dirty="0"/>
              <a:t> the care and control of a parent, the </a:t>
            </a:r>
            <a:r>
              <a:rPr lang="fr-CA" dirty="0" err="1"/>
              <a:t>Minister</a:t>
            </a:r>
            <a:r>
              <a:rPr lang="fr-CA" dirty="0"/>
              <a:t> of </a:t>
            </a:r>
            <a:r>
              <a:rPr lang="fr-CA" dirty="0" err="1"/>
              <a:t>Community</a:t>
            </a:r>
            <a:r>
              <a:rPr lang="fr-CA" dirty="0"/>
              <a:t> Services must file an Application to Court to </a:t>
            </a:r>
            <a:r>
              <a:rPr lang="fr-CA" dirty="0" err="1"/>
              <a:t>justify</a:t>
            </a:r>
            <a:r>
              <a:rPr lang="fr-CA" dirty="0"/>
              <a:t> </a:t>
            </a:r>
            <a:r>
              <a:rPr lang="fr-CA" dirty="0" err="1"/>
              <a:t>their</a:t>
            </a:r>
            <a:r>
              <a:rPr lang="fr-CA" dirty="0"/>
              <a:t> actions.</a:t>
            </a:r>
          </a:p>
          <a:p>
            <a:pPr>
              <a:buFont typeface="Wingdings" pitchFamily="2" charset="2"/>
              <a:buChar char="v"/>
            </a:pPr>
            <a:endParaRPr lang="fr-CA" dirty="0"/>
          </a:p>
          <a:p>
            <a:pPr>
              <a:buFont typeface="Wingdings" pitchFamily="2" charset="2"/>
              <a:buChar char="v"/>
            </a:pPr>
            <a:r>
              <a:rPr lang="fr-CA" dirty="0"/>
              <a:t>If the </a:t>
            </a:r>
            <a:r>
              <a:rPr lang="fr-CA" dirty="0" err="1"/>
              <a:t>Minister</a:t>
            </a:r>
            <a:r>
              <a:rPr lang="fr-CA" dirty="0"/>
              <a:t> of </a:t>
            </a:r>
            <a:r>
              <a:rPr lang="fr-CA" dirty="0" err="1"/>
              <a:t>Community</a:t>
            </a:r>
            <a:r>
              <a:rPr lang="fr-CA" dirty="0"/>
              <a:t> Services has not </a:t>
            </a:r>
            <a:r>
              <a:rPr lang="fr-CA" dirty="0" err="1"/>
              <a:t>filed</a:t>
            </a:r>
            <a:r>
              <a:rPr lang="fr-CA" dirty="0"/>
              <a:t> a Court application </a:t>
            </a:r>
            <a:r>
              <a:rPr lang="fr-CA" dirty="0" err="1"/>
              <a:t>seeking</a:t>
            </a:r>
            <a:r>
              <a:rPr lang="fr-CA" dirty="0"/>
              <a:t> to </a:t>
            </a:r>
            <a:r>
              <a:rPr lang="fr-CA" dirty="0" err="1"/>
              <a:t>officially</a:t>
            </a:r>
            <a:r>
              <a:rPr lang="fr-CA" dirty="0"/>
              <a:t> </a:t>
            </a:r>
            <a:r>
              <a:rPr lang="fr-CA" dirty="0" err="1"/>
              <a:t>intervene</a:t>
            </a:r>
            <a:r>
              <a:rPr lang="fr-CA" dirty="0"/>
              <a:t> by </a:t>
            </a:r>
            <a:r>
              <a:rPr lang="fr-CA" dirty="0" err="1"/>
              <a:t>requesting</a:t>
            </a:r>
            <a:r>
              <a:rPr lang="fr-CA" dirty="0"/>
              <a:t> a supervision </a:t>
            </a:r>
            <a:r>
              <a:rPr lang="fr-CA" dirty="0" err="1"/>
              <a:t>order</a:t>
            </a:r>
            <a:r>
              <a:rPr lang="fr-CA" dirty="0"/>
              <a:t> OR a </a:t>
            </a:r>
            <a:r>
              <a:rPr lang="fr-CA" dirty="0" err="1"/>
              <a:t>temporary</a:t>
            </a:r>
            <a:r>
              <a:rPr lang="fr-CA" dirty="0"/>
              <a:t> care and </a:t>
            </a:r>
            <a:r>
              <a:rPr lang="fr-CA" dirty="0" err="1"/>
              <a:t>custody</a:t>
            </a:r>
            <a:r>
              <a:rPr lang="fr-CA" dirty="0"/>
              <a:t> </a:t>
            </a:r>
            <a:r>
              <a:rPr lang="fr-CA" dirty="0" err="1"/>
              <a:t>order</a:t>
            </a:r>
            <a:r>
              <a:rPr lang="fr-CA" dirty="0"/>
              <a:t>, the parent </a:t>
            </a:r>
            <a:r>
              <a:rPr lang="fr-CA" dirty="0" err="1"/>
              <a:t>can</a:t>
            </a:r>
            <a:r>
              <a:rPr lang="fr-CA" dirty="0"/>
              <a:t> </a:t>
            </a:r>
            <a:r>
              <a:rPr lang="fr-CA" dirty="0" err="1"/>
              <a:t>always</a:t>
            </a:r>
            <a:r>
              <a:rPr lang="fr-CA" dirty="0"/>
              <a:t> file </a:t>
            </a:r>
            <a:r>
              <a:rPr lang="fr-CA" dirty="0" err="1"/>
              <a:t>their</a:t>
            </a:r>
            <a:r>
              <a:rPr lang="fr-CA" dirty="0"/>
              <a:t> </a:t>
            </a:r>
            <a:r>
              <a:rPr lang="fr-CA" dirty="0" err="1"/>
              <a:t>own</a:t>
            </a:r>
            <a:r>
              <a:rPr lang="fr-CA" dirty="0"/>
              <a:t> application to </a:t>
            </a:r>
            <a:r>
              <a:rPr lang="fr-CA" dirty="0" err="1"/>
              <a:t>resolve</a:t>
            </a:r>
            <a:r>
              <a:rPr lang="fr-CA" dirty="0"/>
              <a:t> the dispute </a:t>
            </a:r>
            <a:r>
              <a:rPr lang="fr-CA" dirty="0" err="1"/>
              <a:t>with</a:t>
            </a:r>
            <a:r>
              <a:rPr lang="fr-CA" dirty="0"/>
              <a:t> the </a:t>
            </a:r>
            <a:r>
              <a:rPr lang="fr-CA" dirty="0" err="1"/>
              <a:t>other</a:t>
            </a:r>
            <a:r>
              <a:rPr lang="fr-CA" dirty="0"/>
              <a:t> parent.</a:t>
            </a:r>
          </a:p>
          <a:p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https://d3p876n82sie.cloudfront.net/sites/default/files/</a:t>
            </a:r>
            <a:r>
              <a:rPr lang="fr-CA" dirty="0" err="1"/>
              <a:t>video</a:t>
            </a:r>
            <a:r>
              <a:rPr lang="fr-CA" dirty="0"/>
              <a:t>/child_protection_booklet_eng_2017_web.pdf</a:t>
            </a:r>
          </a:p>
        </p:txBody>
      </p:sp>
    </p:spTree>
    <p:extLst>
      <p:ext uri="{BB962C8B-B14F-4D97-AF65-F5344CB8AC3E}">
        <p14:creationId xmlns:p14="http://schemas.microsoft.com/office/powerpoint/2010/main" val="365116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B01F0F-2C9F-C84E-BC4C-F78C0CFBA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 err="1"/>
              <a:t>Grandparents</a:t>
            </a:r>
            <a:r>
              <a:rPr lang="fr-CA" b="1" dirty="0"/>
              <a:t>’ </a:t>
            </a:r>
            <a:r>
              <a:rPr lang="fr-CA" b="1" dirty="0" err="1"/>
              <a:t>Rights</a:t>
            </a:r>
            <a:endParaRPr lang="fr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1AC66E4-1614-614A-8A26-0E6B499D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 err="1"/>
              <a:t>Grandparents</a:t>
            </a:r>
            <a:r>
              <a:rPr lang="fr-CA" dirty="0"/>
              <a:t>’ have the </a:t>
            </a:r>
            <a:r>
              <a:rPr lang="fr-CA" b="1" dirty="0" err="1"/>
              <a:t>inherent</a:t>
            </a:r>
            <a:r>
              <a:rPr lang="fr-CA" dirty="0"/>
              <a:t> right to </a:t>
            </a:r>
            <a:r>
              <a:rPr lang="fr-CA" dirty="0" err="1"/>
              <a:t>apply</a:t>
            </a:r>
            <a:r>
              <a:rPr lang="fr-CA" dirty="0"/>
              <a:t> to the court for contact time &amp; interaction </a:t>
            </a:r>
            <a:r>
              <a:rPr lang="fr-CA" dirty="0" err="1"/>
              <a:t>with</a:t>
            </a:r>
            <a:r>
              <a:rPr lang="fr-CA" dirty="0"/>
              <a:t> </a:t>
            </a:r>
            <a:r>
              <a:rPr lang="fr-CA" dirty="0" err="1"/>
              <a:t>their</a:t>
            </a:r>
            <a:r>
              <a:rPr lang="fr-CA" dirty="0"/>
              <a:t> </a:t>
            </a:r>
            <a:r>
              <a:rPr lang="fr-CA" dirty="0" err="1"/>
              <a:t>grandchildren</a:t>
            </a:r>
            <a:r>
              <a:rPr lang="fr-CA" dirty="0"/>
              <a:t> but not </a:t>
            </a:r>
            <a:r>
              <a:rPr lang="fr-CA" dirty="0" err="1"/>
              <a:t>custody</a:t>
            </a:r>
            <a:r>
              <a:rPr lang="fr-CA" dirty="0"/>
              <a:t>. If </a:t>
            </a:r>
            <a:r>
              <a:rPr lang="fr-CA" dirty="0" err="1"/>
              <a:t>they</a:t>
            </a:r>
            <a:r>
              <a:rPr lang="fr-CA" dirty="0"/>
              <a:t> </a:t>
            </a:r>
            <a:r>
              <a:rPr lang="fr-CA" dirty="0" err="1"/>
              <a:t>want</a:t>
            </a:r>
            <a:r>
              <a:rPr lang="fr-CA" dirty="0"/>
              <a:t> </a:t>
            </a:r>
            <a:r>
              <a:rPr lang="fr-CA" dirty="0" err="1"/>
              <a:t>custody</a:t>
            </a:r>
            <a:r>
              <a:rPr lang="fr-CA" dirty="0"/>
              <a:t> of </a:t>
            </a:r>
            <a:r>
              <a:rPr lang="fr-CA" dirty="0" err="1"/>
              <a:t>their</a:t>
            </a:r>
            <a:r>
              <a:rPr lang="fr-CA" dirty="0"/>
              <a:t> </a:t>
            </a:r>
            <a:r>
              <a:rPr lang="fr-CA" dirty="0" err="1"/>
              <a:t>grandchildren</a:t>
            </a:r>
            <a:r>
              <a:rPr lang="fr-CA" dirty="0"/>
              <a:t>, </a:t>
            </a:r>
            <a:r>
              <a:rPr lang="fr-CA" dirty="0" err="1"/>
              <a:t>they</a:t>
            </a:r>
            <a:r>
              <a:rPr lang="fr-CA" dirty="0"/>
              <a:t> must first </a:t>
            </a:r>
            <a:r>
              <a:rPr lang="fr-CA" dirty="0" err="1"/>
              <a:t>ask</a:t>
            </a:r>
            <a:r>
              <a:rPr lang="fr-CA" dirty="0"/>
              <a:t> for permission </a:t>
            </a:r>
            <a:r>
              <a:rPr lang="fr-CA" dirty="0" err="1"/>
              <a:t>from</a:t>
            </a:r>
            <a:r>
              <a:rPr lang="fr-CA" dirty="0"/>
              <a:t> the court to </a:t>
            </a:r>
            <a:r>
              <a:rPr lang="fr-CA" dirty="0" err="1"/>
              <a:t>bring</a:t>
            </a:r>
            <a:r>
              <a:rPr lang="fr-CA" dirty="0"/>
              <a:t> the application </a:t>
            </a:r>
            <a:r>
              <a:rPr lang="fr-CA" dirty="0" err="1"/>
              <a:t>forward</a:t>
            </a:r>
            <a:r>
              <a:rPr lang="fr-CA" dirty="0"/>
              <a:t>.</a:t>
            </a:r>
          </a:p>
          <a:p>
            <a:pPr marL="0" indent="0">
              <a:buNone/>
            </a:pPr>
            <a:r>
              <a:rPr lang="en-CA" b="1" dirty="0"/>
              <a:t>(1)</a:t>
            </a:r>
            <a:r>
              <a:rPr lang="en-CA" dirty="0"/>
              <a:t> On application by a parent or guardian or, </a:t>
            </a:r>
            <a:r>
              <a:rPr lang="en-CA" u="sng" dirty="0"/>
              <a:t>with leave of the court</a:t>
            </a:r>
            <a:r>
              <a:rPr lang="en-CA" dirty="0"/>
              <a:t>, on application by a grandparent or other person, the court may make an order respecting (a)  custody; (b)  parenting time; [Parenting and Support Act, s. 18(1)]</a:t>
            </a:r>
          </a:p>
          <a:p>
            <a:pPr marL="0" indent="0">
              <a:buNone/>
            </a:pPr>
            <a:r>
              <a:rPr lang="en-CA" b="1" dirty="0"/>
              <a:t>(2) </a:t>
            </a:r>
            <a:r>
              <a:rPr lang="en-CA" dirty="0"/>
              <a:t>On </a:t>
            </a:r>
            <a:r>
              <a:rPr lang="en-CA" u="sng" dirty="0"/>
              <a:t>application by a</a:t>
            </a:r>
            <a:r>
              <a:rPr lang="en-CA" dirty="0"/>
              <a:t> parent, guardian or </a:t>
            </a:r>
            <a:r>
              <a:rPr lang="en-CA" u="sng" dirty="0"/>
              <a:t>grandparent</a:t>
            </a:r>
            <a:r>
              <a:rPr lang="en-CA" dirty="0"/>
              <a:t> or, with leave of the court, on application by another person, the court may make an order respecting (a)  contact time; (b)  interaction; [Parenting and Support Act, s. 18(2)]</a:t>
            </a:r>
          </a:p>
          <a:p>
            <a:pPr marL="0" indent="0">
              <a:buNone/>
            </a:pPr>
            <a:endParaRPr lang="en-CA" b="1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3735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C053F2-CAF2-8D48-9FEB-17E8C7ACD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Application for </a:t>
            </a:r>
            <a:r>
              <a:rPr lang="fr-CA" b="1" dirty="0" err="1"/>
              <a:t>Contempt</a:t>
            </a:r>
            <a:endParaRPr lang="fr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FC67B5-93C3-8C4A-B00F-21013A1E9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Associate Chief Justice Deborah K. Smith:</a:t>
            </a:r>
          </a:p>
          <a:p>
            <a:pPr marL="0" indent="0">
              <a:buNone/>
            </a:pPr>
            <a:r>
              <a:rPr lang="en-CA" dirty="0"/>
              <a:t>(103) “Both of the parties run the chance of being found in contempt of Court if they fail to comply with an Order of the Court.  A finding of contempt can result in serious penalties and fines.  Hopefully, this knowledge will help to ensure that both of the parties follow the Court’s Orders in the future.” </a:t>
            </a:r>
          </a:p>
          <a:p>
            <a:pPr marL="0" indent="0" algn="r">
              <a:buNone/>
            </a:pPr>
            <a:r>
              <a:rPr lang="en-CA" dirty="0"/>
              <a:t>[Marcia Nancy (Power) </a:t>
            </a:r>
            <a:r>
              <a:rPr lang="en-CA" dirty="0" err="1"/>
              <a:t>Zutter</a:t>
            </a:r>
            <a:r>
              <a:rPr lang="en-CA" dirty="0"/>
              <a:t> v. James Arthur Power, 2004 NSSF 116]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5030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D89054-475D-914D-8E51-D5B36C34A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Emergency Protection </a:t>
            </a:r>
            <a:r>
              <a:rPr lang="fr-CA" b="1" dirty="0" err="1"/>
              <a:t>Order</a:t>
            </a:r>
            <a:endParaRPr lang="fr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2352C0-7932-CB4E-904C-806C30BA2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b="1" dirty="0"/>
              <a:t>Domestic Violence Intervention Act</a:t>
            </a:r>
          </a:p>
          <a:p>
            <a:pPr>
              <a:buFont typeface="Wingdings" pitchFamily="2" charset="2"/>
              <a:buChar char="v"/>
            </a:pPr>
            <a:r>
              <a:rPr lang="en-CA" dirty="0"/>
              <a:t>To apply for an EPO, you must: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CA" dirty="0"/>
              <a:t>be over 16 years old </a:t>
            </a:r>
            <a:r>
              <a:rPr lang="en-CA" b="1" dirty="0"/>
              <a:t>and </a:t>
            </a:r>
            <a:endParaRPr lang="en-CA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CA" dirty="0"/>
              <a:t>have been subjected to domestic violence by a person with whom you are or have been in an intimate relationship and you live together now or have lived together in the past, </a:t>
            </a:r>
            <a:r>
              <a:rPr lang="en-CA" b="1" dirty="0"/>
              <a:t>OR</a:t>
            </a:r>
            <a:endParaRPr lang="en-CA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CA" dirty="0"/>
              <a:t>you have a child or children together, even if you have never lived with each other</a:t>
            </a:r>
          </a:p>
          <a:p>
            <a:pPr>
              <a:buFont typeface="Wingdings" pitchFamily="2" charset="2"/>
              <a:buChar char="v"/>
            </a:pPr>
            <a:r>
              <a:rPr lang="en-CA" dirty="0"/>
              <a:t>Every EPO that is made is reviewed by a Justice of the Supreme Court within 7 days.</a:t>
            </a:r>
          </a:p>
          <a:p>
            <a:r>
              <a:rPr lang="fr-CA" b="1" dirty="0">
                <a:hlinkClick r:id="rId2"/>
              </a:rPr>
              <a:t>https://www.nsfamilylaw.ca/sites/default/files/pdfs/diva_brochure_en.pdf</a:t>
            </a:r>
            <a:endParaRPr lang="fr-CA" b="1" dirty="0"/>
          </a:p>
          <a:p>
            <a:endParaRPr lang="fr-CA" b="1" dirty="0"/>
          </a:p>
        </p:txBody>
      </p:sp>
    </p:spTree>
    <p:extLst>
      <p:ext uri="{BB962C8B-B14F-4D97-AF65-F5344CB8AC3E}">
        <p14:creationId xmlns:p14="http://schemas.microsoft.com/office/powerpoint/2010/main" val="205721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93AF3C-4427-AF4D-94FC-3DBD8CBF7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Emergency Protection </a:t>
            </a:r>
            <a:r>
              <a:rPr lang="fr-CA" b="1" dirty="0" err="1"/>
              <a:t>Order</a:t>
            </a:r>
            <a:endParaRPr lang="fr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2F1015-E0AC-2642-93EE-2F9A42725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b="1" dirty="0"/>
              <a:t>Who can apply</a:t>
            </a:r>
          </a:p>
          <a:p>
            <a:pPr>
              <a:buFont typeface="Wingdings" pitchFamily="2" charset="2"/>
              <a:buChar char="v"/>
            </a:pPr>
            <a:r>
              <a:rPr lang="en-CA" dirty="0"/>
              <a:t>A victim or person acting on behalf of a victim with the approval of a Justice of the Peace, or a designated person, can apply for an EPO.</a:t>
            </a:r>
          </a:p>
          <a:p>
            <a:pPr>
              <a:buFont typeface="Wingdings" pitchFamily="2" charset="2"/>
              <a:buChar char="v"/>
            </a:pPr>
            <a:r>
              <a:rPr lang="en-CA" dirty="0"/>
              <a:t>Designated persons are:</a:t>
            </a:r>
          </a:p>
          <a:p>
            <a:pPr lvl="1"/>
            <a:r>
              <a:rPr lang="en-CA" dirty="0"/>
              <a:t>peace officers, such as the police</a:t>
            </a:r>
          </a:p>
          <a:p>
            <a:pPr lvl="1"/>
            <a:r>
              <a:rPr lang="en-CA" dirty="0"/>
              <a:t>victim services workers employed by the Nova Scotia Department of Justice, the police, or the RCMP</a:t>
            </a:r>
          </a:p>
          <a:p>
            <a:pPr lvl="1"/>
            <a:r>
              <a:rPr lang="en-CA" dirty="0"/>
              <a:t>designated employees of a transition house that is a member of the Transition House Association of Nova Scotia.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8817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7EA293-18BF-8340-B48C-B5A77920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Emergency Protection </a:t>
            </a:r>
            <a:r>
              <a:rPr lang="fr-CA" b="1" dirty="0" err="1"/>
              <a:t>Order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D865090-7AA1-274B-91E3-2A93B37F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Applications for an Emergency Protection Order are done over the phone. </a:t>
            </a:r>
          </a:p>
          <a:p>
            <a:pPr marL="0" indent="0">
              <a:buNone/>
            </a:pPr>
            <a:r>
              <a:rPr lang="en-CA" dirty="0"/>
              <a:t>You do not have to complete any paperwork to apply for an EPO. </a:t>
            </a:r>
          </a:p>
          <a:p>
            <a:pPr marL="0" indent="0">
              <a:buNone/>
            </a:pPr>
            <a:r>
              <a:rPr lang="en-CA" dirty="0"/>
              <a:t>You can apply for an EPO anywhere in Nova Scotia by phoning </a:t>
            </a:r>
            <a:r>
              <a:rPr lang="en-CA" b="1" dirty="0"/>
              <a:t>1-866-816-6555</a:t>
            </a:r>
            <a:r>
              <a:rPr lang="en-CA" dirty="0"/>
              <a:t>, any day between 9 am and 9 pm.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5809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96ADD-7E09-EF47-A80C-F53AD2E0B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CA" b="1" dirty="0" err="1"/>
              <a:t>Peace</a:t>
            </a:r>
            <a:r>
              <a:rPr lang="fr-CA" b="1" dirty="0"/>
              <a:t> Bond</a:t>
            </a:r>
            <a:br>
              <a:rPr lang="fr-CA" b="1" dirty="0"/>
            </a:br>
            <a:r>
              <a:rPr lang="fr-CA" b="1" dirty="0"/>
              <a:t>(section of 810 </a:t>
            </a:r>
            <a:r>
              <a:rPr lang="fr-CA" b="1" dirty="0" err="1"/>
              <a:t>Criminal</a:t>
            </a:r>
            <a:r>
              <a:rPr lang="fr-CA" b="1" dirty="0"/>
              <a:t> Code of Canada)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E113A-AB76-6F4B-8992-6280CFC37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CA" dirty="0"/>
              <a:t>A peace bond is a court order that you may apply for when someone has threatened or harmed you.</a:t>
            </a:r>
            <a:endParaRPr lang="fr-CA" dirty="0"/>
          </a:p>
          <a:p>
            <a:pPr>
              <a:buFont typeface="Wingdings" pitchFamily="2" charset="2"/>
              <a:buChar char="v"/>
            </a:pPr>
            <a:r>
              <a:rPr lang="fr-CA" dirty="0"/>
              <a:t>A </a:t>
            </a:r>
            <a:r>
              <a:rPr lang="fr-CA" dirty="0" err="1"/>
              <a:t>person</a:t>
            </a:r>
            <a:r>
              <a:rPr lang="fr-CA" dirty="0"/>
              <a:t> </a:t>
            </a:r>
            <a:r>
              <a:rPr lang="fr-CA" dirty="0" err="1"/>
              <a:t>needs</a:t>
            </a:r>
            <a:r>
              <a:rPr lang="fr-CA" dirty="0"/>
              <a:t> to go </a:t>
            </a:r>
            <a:r>
              <a:rPr lang="en-CA" dirty="0"/>
              <a:t>to Provincial Court to apply for a peace bond:</a:t>
            </a:r>
            <a:endParaRPr lang="fr-CA" dirty="0"/>
          </a:p>
          <a:p>
            <a:endParaRPr lang="fr-CA" dirty="0"/>
          </a:p>
          <a:p>
            <a:pPr marL="0" indent="0">
              <a:buNone/>
            </a:pPr>
            <a:r>
              <a:rPr lang="fr-CA" dirty="0">
                <a:hlinkClick r:id="rId2"/>
              </a:rPr>
              <a:t>http://www.courts.ns.ca/provincial_court/NSPC_documents/NSPC_Apply_for_Peace_Bond_2006.pdf</a:t>
            </a:r>
            <a:endParaRPr lang="fr-CA" dirty="0"/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5522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5D3952-8F18-3C41-B28E-326C96A1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 err="1"/>
              <a:t>Review</a:t>
            </a:r>
            <a:r>
              <a:rPr lang="fr-CA" b="1" dirty="0"/>
              <a:t> of Top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22DEED-4F9E-EC49-80E7-DE9507D4C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CA" b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EMAILS</a:t>
            </a:r>
          </a:p>
          <a:p>
            <a:pPr marL="0" indent="0">
              <a:buNone/>
            </a:pPr>
            <a:endParaRPr lang="fr-CA" dirty="0"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fr-CA" dirty="0"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questions@legalinfo.org</a:t>
            </a:r>
            <a:endParaRPr lang="fr-CA" dirty="0"/>
          </a:p>
          <a:p>
            <a:endParaRPr lang="fr-CA" dirty="0"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fr-CA" smtClean="0">
                <a:solidFill>
                  <a:schemeClr val="tx1"/>
                </a:solidFill>
                <a:hlinkClick r:id="rId4"/>
              </a:rPr>
              <a:t>nicholas@legalinfo.org</a:t>
            </a:r>
            <a:endParaRPr lang="fr-CA" dirty="0">
              <a:solidFill>
                <a:schemeClr val="tx1"/>
              </a:solidFill>
            </a:endParaRP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7580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BB46C-F1EE-584E-8112-C2B3F5516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u="sng" dirty="0" err="1"/>
              <a:t>Where</a:t>
            </a:r>
            <a:r>
              <a:rPr lang="fr-CA" b="1" u="sng" dirty="0"/>
              <a:t> to </a:t>
            </a:r>
            <a:r>
              <a:rPr lang="fr-CA" b="1" u="sng" dirty="0" err="1"/>
              <a:t>send</a:t>
            </a:r>
            <a:r>
              <a:rPr lang="fr-CA" b="1" u="sng" dirty="0"/>
              <a:t> people for help </a:t>
            </a:r>
            <a:r>
              <a:rPr lang="fr-CA" b="1" u="sng" dirty="0" err="1"/>
              <a:t>with</a:t>
            </a:r>
            <a:r>
              <a:rPr lang="fr-CA" b="1" u="sng" dirty="0"/>
              <a:t> </a:t>
            </a:r>
            <a:r>
              <a:rPr lang="fr-CA" b="1" u="sng" dirty="0" err="1"/>
              <a:t>family</a:t>
            </a:r>
            <a:r>
              <a:rPr lang="fr-CA" b="1" u="sng" dirty="0"/>
              <a:t> </a:t>
            </a:r>
            <a:r>
              <a:rPr lang="fr-CA" b="1" u="sng" dirty="0" err="1"/>
              <a:t>law</a:t>
            </a:r>
            <a:r>
              <a:rPr lang="fr-CA" b="1" u="sng" dirty="0"/>
              <a:t> </a:t>
            </a:r>
            <a:r>
              <a:rPr lang="fr-CA" b="1" u="sng" dirty="0" err="1"/>
              <a:t>matters</a:t>
            </a:r>
            <a:r>
              <a:rPr lang="fr-CA" b="1" u="sng" dirty="0"/>
              <a:t>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3D9C0A-8519-C74F-8E5F-2F9EC88BC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4822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fr-CA" sz="2400" dirty="0"/>
              <a:t>LISNS </a:t>
            </a:r>
            <a:r>
              <a:rPr lang="fr-CA" sz="2400" dirty="0" err="1"/>
              <a:t>Legal</a:t>
            </a:r>
            <a:r>
              <a:rPr lang="fr-CA" sz="2400" dirty="0"/>
              <a:t> Information Line (</a:t>
            </a:r>
            <a:r>
              <a:rPr lang="en-CA" sz="2400" dirty="0"/>
              <a:t>1-800-665-9779) </a:t>
            </a:r>
          </a:p>
          <a:p>
            <a:pPr lvl="1">
              <a:buFont typeface="Wingdings" pitchFamily="2" charset="2"/>
              <a:buChar char="Ø"/>
            </a:pPr>
            <a:r>
              <a:rPr lang="fr-CA" sz="2400" dirty="0">
                <a:hlinkClick r:id="rId2"/>
              </a:rPr>
              <a:t>www.legalinfo.org</a:t>
            </a:r>
            <a:endParaRPr lang="fr-CA" sz="2400" dirty="0"/>
          </a:p>
          <a:p>
            <a:pPr>
              <a:buFont typeface="Wingdings" pitchFamily="2" charset="2"/>
              <a:buChar char="v"/>
            </a:pPr>
            <a:endParaRPr lang="fr-CA" sz="2400" dirty="0"/>
          </a:p>
          <a:p>
            <a:pPr>
              <a:buFont typeface="Wingdings" pitchFamily="2" charset="2"/>
              <a:buChar char="v"/>
            </a:pPr>
            <a:r>
              <a:rPr lang="fr-CA" sz="2400" dirty="0"/>
              <a:t>Accès Justice Access (1-844-250-8461) </a:t>
            </a:r>
          </a:p>
          <a:p>
            <a:pPr lvl="1">
              <a:buFont typeface="Wingdings" pitchFamily="2" charset="2"/>
              <a:buChar char="Ø"/>
            </a:pPr>
            <a:r>
              <a:rPr lang="fr-CA" sz="2400" dirty="0">
                <a:hlinkClick r:id="rId3"/>
              </a:rPr>
              <a:t>http://www.ajefne.ns.ca</a:t>
            </a:r>
            <a:endParaRPr lang="fr-CA" sz="2400" dirty="0"/>
          </a:p>
          <a:p>
            <a:pPr>
              <a:buFont typeface="Wingdings" pitchFamily="2" charset="2"/>
              <a:buChar char="v"/>
            </a:pPr>
            <a:endParaRPr lang="fr-CA" sz="2400" dirty="0"/>
          </a:p>
          <a:p>
            <a:pPr>
              <a:buFont typeface="Wingdings" pitchFamily="2" charset="2"/>
              <a:buChar char="v"/>
            </a:pPr>
            <a:r>
              <a:rPr lang="fr-CA" sz="2400" dirty="0"/>
              <a:t>Nova </a:t>
            </a:r>
            <a:r>
              <a:rPr lang="fr-CA" sz="2400" dirty="0" err="1"/>
              <a:t>Scotia</a:t>
            </a:r>
            <a:r>
              <a:rPr lang="fr-CA" sz="2400" dirty="0"/>
              <a:t> </a:t>
            </a:r>
            <a:r>
              <a:rPr lang="fr-CA" sz="2400" dirty="0" err="1"/>
              <a:t>Legal</a:t>
            </a:r>
            <a:r>
              <a:rPr lang="fr-CA" sz="2400" dirty="0"/>
              <a:t> </a:t>
            </a:r>
            <a:r>
              <a:rPr lang="fr-CA" sz="2400" dirty="0" err="1"/>
              <a:t>Aid</a:t>
            </a:r>
            <a:r>
              <a:rPr lang="fr-CA" sz="2400" dirty="0"/>
              <a:t> (</a:t>
            </a:r>
            <a:r>
              <a:rPr lang="en-CA" sz="2400" dirty="0"/>
              <a:t>1-866-543-4658)</a:t>
            </a:r>
          </a:p>
          <a:p>
            <a:pPr lvl="1">
              <a:buFont typeface="Wingdings" pitchFamily="2" charset="2"/>
              <a:buChar char="Ø"/>
            </a:pPr>
            <a:r>
              <a:rPr lang="fr-CA" sz="2400" dirty="0">
                <a:hlinkClick r:id="rId4"/>
              </a:rPr>
              <a:t>https://www.nslegalaid.ca</a:t>
            </a:r>
            <a:endParaRPr lang="fr-CA" sz="2400" dirty="0"/>
          </a:p>
          <a:p>
            <a:pPr lvl="1">
              <a:buFont typeface="Wingdings" pitchFamily="2" charset="2"/>
              <a:buChar char="Ø"/>
            </a:pPr>
            <a:r>
              <a:rPr lang="fr-CA" sz="2400" dirty="0">
                <a:hlinkClick r:id="rId5"/>
              </a:rPr>
              <a:t>http://www.courts.ns.ca/Fees_Of_Courts/court_fees.htm</a:t>
            </a:r>
            <a:endParaRPr lang="fr-CA" sz="2400" dirty="0"/>
          </a:p>
          <a:p>
            <a:pPr lvl="1">
              <a:buFont typeface="Wingdings" pitchFamily="2" charset="2"/>
              <a:buChar char="Ø"/>
            </a:pPr>
            <a:r>
              <a:rPr lang="fr-CA" sz="2400" dirty="0">
                <a:hlinkClick r:id="rId6"/>
              </a:rPr>
              <a:t>https://www.nsfamilylaw.ca/summary-advice-counsel</a:t>
            </a:r>
            <a:endParaRPr lang="fr-CA" sz="2400" dirty="0"/>
          </a:p>
          <a:p>
            <a:pPr lvl="1">
              <a:buFont typeface="Wingdings" pitchFamily="2" charset="2"/>
              <a:buChar char="v"/>
            </a:pPr>
            <a:endParaRPr lang="fr-CA" sz="2400" dirty="0"/>
          </a:p>
          <a:p>
            <a:pPr>
              <a:buFont typeface="Wingdings" pitchFamily="2" charset="2"/>
              <a:buChar char="v"/>
            </a:pPr>
            <a:r>
              <a:rPr lang="fr-CA" sz="2400" dirty="0"/>
              <a:t>Nova </a:t>
            </a:r>
            <a:r>
              <a:rPr lang="fr-CA" sz="2400" dirty="0" err="1"/>
              <a:t>Scotia</a:t>
            </a:r>
            <a:r>
              <a:rPr lang="fr-CA" sz="2400" dirty="0"/>
              <a:t> </a:t>
            </a:r>
            <a:r>
              <a:rPr lang="fr-CA" sz="2400" dirty="0" err="1"/>
              <a:t>Family</a:t>
            </a:r>
            <a:r>
              <a:rPr lang="fr-CA" sz="2400" dirty="0"/>
              <a:t> Law  </a:t>
            </a:r>
          </a:p>
          <a:p>
            <a:pPr lvl="1">
              <a:buFont typeface="Wingdings" pitchFamily="2" charset="2"/>
              <a:buChar char="Ø"/>
            </a:pPr>
            <a:r>
              <a:rPr lang="fr-CA" sz="2400" dirty="0"/>
              <a:t>https://</a:t>
            </a:r>
            <a:r>
              <a:rPr lang="fr-CA" sz="2400" dirty="0" err="1"/>
              <a:t>www.nsfamilylaw.ca</a:t>
            </a:r>
            <a:endParaRPr lang="fr-CA" sz="2400" dirty="0"/>
          </a:p>
          <a:p>
            <a:pPr lvl="1"/>
            <a:endParaRPr lang="fr-CA" dirty="0"/>
          </a:p>
          <a:p>
            <a:endParaRPr lang="fr-CA" dirty="0"/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3094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F60F9D-5ABA-D24D-87E6-C09CC6434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dirty="0"/>
              <a:t>Help for </a:t>
            </a:r>
            <a:br>
              <a:rPr lang="fr-CA" dirty="0"/>
            </a:br>
            <a:r>
              <a:rPr lang="fr-CA" dirty="0"/>
              <a:t>self-</a:t>
            </a:r>
            <a:r>
              <a:rPr lang="fr-CA" dirty="0" err="1"/>
              <a:t>represented</a:t>
            </a:r>
            <a:r>
              <a:rPr lang="fr-CA" dirty="0"/>
              <a:t> parties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C7F5E7-4848-5E4A-BA8E-E810E1A08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endParaRPr lang="en-CA" dirty="0"/>
          </a:p>
          <a:p>
            <a:pPr>
              <a:buFont typeface="Wingdings" pitchFamily="2" charset="2"/>
              <a:buChar char="v"/>
            </a:pPr>
            <a:r>
              <a:rPr lang="en-CA" dirty="0"/>
              <a:t>Workbook: “Going to Court: Self-represented parties in Family Law Matters</a:t>
            </a:r>
          </a:p>
          <a:p>
            <a:pPr lvl="1">
              <a:buFont typeface="Wingdings" pitchFamily="2" charset="2"/>
              <a:buChar char="v"/>
            </a:pPr>
            <a:r>
              <a:rPr lang="en-CA" dirty="0">
                <a:hlinkClick r:id="rId2"/>
              </a:rPr>
              <a:t>https://</a:t>
            </a:r>
            <a:r>
              <a:rPr lang="en-CA" dirty="0" smtClean="0">
                <a:hlinkClick r:id="rId2"/>
              </a:rPr>
              <a:t>www.nsfamilylaw.ca/sites/default/files/video/selflitigantworkbookdraft9-aug7-links.pdf</a:t>
            </a:r>
            <a:endParaRPr lang="en-CA" dirty="0"/>
          </a:p>
          <a:p>
            <a:pPr>
              <a:buFont typeface="Wingdings" pitchFamily="2" charset="2"/>
              <a:buChar char="v"/>
            </a:pPr>
            <a:endParaRPr lang="en-CA" dirty="0"/>
          </a:p>
          <a:p>
            <a:pPr>
              <a:buFont typeface="Wingdings" pitchFamily="2" charset="2"/>
              <a:buChar char="v"/>
            </a:pPr>
            <a:r>
              <a:rPr lang="en-CA" dirty="0"/>
              <a:t>How to find case law? </a:t>
            </a:r>
          </a:p>
          <a:p>
            <a:pPr lvl="1">
              <a:buFont typeface="Wingdings" pitchFamily="2" charset="2"/>
              <a:buChar char="v"/>
            </a:pPr>
            <a:r>
              <a:rPr lang="en-CA" dirty="0">
                <a:hlinkClick r:id="rId3"/>
              </a:rPr>
              <a:t>https://www.canlii.org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5582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EDFDDE-F61B-3544-A0B9-ABB82ACD6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 err="1"/>
              <a:t>What</a:t>
            </a:r>
            <a:r>
              <a:rPr lang="fr-CA" b="1" dirty="0"/>
              <a:t> are </a:t>
            </a:r>
            <a:r>
              <a:rPr lang="fr-CA" b="1" dirty="0" err="1"/>
              <a:t>my</a:t>
            </a:r>
            <a:r>
              <a:rPr lang="fr-CA" b="1" dirty="0"/>
              <a:t> </a:t>
            </a:r>
            <a:r>
              <a:rPr lang="fr-CA" b="1" dirty="0" err="1"/>
              <a:t>rights</a:t>
            </a:r>
            <a:r>
              <a:rPr lang="fr-CA" b="1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B29E094-97B2-E74B-AEA9-A4CF839F3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CA" b="1" dirty="0" err="1"/>
              <a:t>Rights</a:t>
            </a:r>
            <a:r>
              <a:rPr lang="fr-CA" b="1" dirty="0"/>
              <a:t> </a:t>
            </a:r>
          </a:p>
          <a:p>
            <a:pPr marL="0" indent="0" algn="ctr">
              <a:buNone/>
            </a:pPr>
            <a:r>
              <a:rPr lang="fr-CA" b="1" dirty="0"/>
              <a:t>vs. </a:t>
            </a:r>
          </a:p>
          <a:p>
            <a:pPr marL="0" indent="0" algn="ctr">
              <a:buNone/>
            </a:pPr>
            <a:r>
              <a:rPr lang="fr-CA" b="1" dirty="0" err="1"/>
              <a:t>Ability</a:t>
            </a:r>
            <a:r>
              <a:rPr lang="fr-CA" b="1" dirty="0"/>
              <a:t> to </a:t>
            </a:r>
            <a:r>
              <a:rPr lang="fr-CA" b="1" dirty="0" err="1"/>
              <a:t>apply</a:t>
            </a:r>
            <a:r>
              <a:rPr lang="fr-CA" b="1" dirty="0"/>
              <a:t> to the court</a:t>
            </a:r>
          </a:p>
          <a:p>
            <a:endParaRPr lang="fr-CA" b="1" dirty="0"/>
          </a:p>
          <a:p>
            <a:pPr>
              <a:buFont typeface="Wingdings" pitchFamily="2" charset="2"/>
              <a:buChar char="v"/>
            </a:pPr>
            <a:r>
              <a:rPr lang="fr-CA" b="1" dirty="0" err="1"/>
              <a:t>Family</a:t>
            </a:r>
            <a:r>
              <a:rPr lang="fr-CA" b="1" dirty="0"/>
              <a:t> issues are civil </a:t>
            </a:r>
            <a:r>
              <a:rPr lang="fr-CA" b="1" dirty="0" err="1"/>
              <a:t>matters</a:t>
            </a:r>
            <a:r>
              <a:rPr lang="fr-CA" b="1" dirty="0"/>
              <a:t> and </a:t>
            </a:r>
            <a:r>
              <a:rPr lang="fr-CA" b="1" dirty="0" err="1"/>
              <a:t>therefore</a:t>
            </a:r>
            <a:r>
              <a:rPr lang="fr-CA" b="1" dirty="0"/>
              <a:t> are </a:t>
            </a:r>
            <a:r>
              <a:rPr lang="fr-CA" b="1" dirty="0" err="1"/>
              <a:t>very</a:t>
            </a:r>
            <a:r>
              <a:rPr lang="fr-CA" b="1" dirty="0"/>
              <a:t> </a:t>
            </a:r>
            <a:r>
              <a:rPr lang="fr-CA" b="1" dirty="0" err="1"/>
              <a:t>different</a:t>
            </a:r>
            <a:r>
              <a:rPr lang="fr-CA" b="1" dirty="0"/>
              <a:t> </a:t>
            </a:r>
            <a:r>
              <a:rPr lang="fr-CA" b="1" dirty="0" err="1"/>
              <a:t>criminal</a:t>
            </a:r>
            <a:r>
              <a:rPr lang="fr-CA" b="1" dirty="0"/>
              <a:t> </a:t>
            </a:r>
            <a:r>
              <a:rPr lang="fr-CA" b="1" dirty="0" err="1"/>
              <a:t>matters</a:t>
            </a:r>
            <a:r>
              <a:rPr lang="fr-CA" b="1" dirty="0"/>
              <a:t>. The police are </a:t>
            </a:r>
            <a:r>
              <a:rPr lang="fr-CA" b="1" dirty="0" err="1"/>
              <a:t>relunctant</a:t>
            </a:r>
            <a:r>
              <a:rPr lang="fr-CA" b="1" dirty="0"/>
              <a:t> to </a:t>
            </a:r>
            <a:r>
              <a:rPr lang="fr-CA" b="1" dirty="0" err="1"/>
              <a:t>get</a:t>
            </a:r>
            <a:r>
              <a:rPr lang="fr-CA" b="1" dirty="0"/>
              <a:t> </a:t>
            </a:r>
            <a:r>
              <a:rPr lang="fr-CA" b="1" dirty="0" err="1"/>
              <a:t>involved</a:t>
            </a:r>
            <a:r>
              <a:rPr lang="fr-CA" b="1" dirty="0"/>
              <a:t> if </a:t>
            </a:r>
            <a:r>
              <a:rPr lang="fr-CA" b="1" dirty="0" err="1"/>
              <a:t>there</a:t>
            </a:r>
            <a:r>
              <a:rPr lang="fr-CA" b="1" dirty="0"/>
              <a:t> are no </a:t>
            </a:r>
            <a:r>
              <a:rPr lang="fr-CA" b="1" dirty="0" err="1"/>
              <a:t>obvious</a:t>
            </a:r>
            <a:r>
              <a:rPr lang="fr-CA" b="1" dirty="0"/>
              <a:t> or </a:t>
            </a:r>
            <a:r>
              <a:rPr lang="fr-CA" b="1" dirty="0" err="1"/>
              <a:t>potential</a:t>
            </a:r>
            <a:r>
              <a:rPr lang="fr-CA" b="1" dirty="0"/>
              <a:t> </a:t>
            </a:r>
            <a:r>
              <a:rPr lang="fr-CA" b="1" dirty="0" err="1"/>
              <a:t>criminal</a:t>
            </a:r>
            <a:r>
              <a:rPr lang="fr-CA" b="1" dirty="0"/>
              <a:t> code violations / </a:t>
            </a:r>
            <a:r>
              <a:rPr lang="fr-CA" b="1" dirty="0" err="1"/>
              <a:t>domestic</a:t>
            </a:r>
            <a:r>
              <a:rPr lang="fr-CA" b="1" dirty="0"/>
              <a:t> violence.</a:t>
            </a:r>
          </a:p>
        </p:txBody>
      </p:sp>
    </p:spTree>
    <p:extLst>
      <p:ext uri="{BB962C8B-B14F-4D97-AF65-F5344CB8AC3E}">
        <p14:creationId xmlns:p14="http://schemas.microsoft.com/office/powerpoint/2010/main" val="188957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521FEC-8CB0-214B-9556-350E69F4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Questions about </a:t>
            </a:r>
            <a:r>
              <a:rPr lang="fr-CA" dirty="0" err="1"/>
              <a:t>my</a:t>
            </a:r>
            <a:r>
              <a:rPr lang="fr-CA" dirty="0"/>
              <a:t> situation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24F9F19-20A6-B84A-B36D-9DDA87011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fr-CA" dirty="0"/>
          </a:p>
          <a:p>
            <a:pPr marL="0" indent="0" algn="ctr">
              <a:buNone/>
            </a:pPr>
            <a:r>
              <a:rPr lang="fr-CA" dirty="0" err="1"/>
              <a:t>What</a:t>
            </a:r>
            <a:r>
              <a:rPr lang="fr-CA" dirty="0"/>
              <a:t> </a:t>
            </a:r>
            <a:r>
              <a:rPr lang="fr-CA" dirty="0" err="1"/>
              <a:t>is</a:t>
            </a:r>
            <a:r>
              <a:rPr lang="fr-CA" dirty="0"/>
              <a:t> the </a:t>
            </a:r>
            <a:r>
              <a:rPr lang="fr-CA" dirty="0" err="1"/>
              <a:t>difference</a:t>
            </a:r>
            <a:r>
              <a:rPr lang="fr-CA" dirty="0"/>
              <a:t> </a:t>
            </a:r>
            <a:r>
              <a:rPr lang="fr-CA" dirty="0" err="1"/>
              <a:t>between</a:t>
            </a:r>
            <a:r>
              <a:rPr lang="fr-CA" dirty="0"/>
              <a:t> </a:t>
            </a:r>
            <a:r>
              <a:rPr lang="fr-CA" dirty="0" err="1"/>
              <a:t>asking</a:t>
            </a:r>
            <a:r>
              <a:rPr lang="fr-CA" dirty="0"/>
              <a:t> for:</a:t>
            </a:r>
          </a:p>
          <a:p>
            <a:pPr algn="ctr"/>
            <a:endParaRPr lang="fr-CA" dirty="0"/>
          </a:p>
          <a:p>
            <a:pPr marL="0" indent="0" algn="ctr">
              <a:buNone/>
            </a:pPr>
            <a:r>
              <a:rPr lang="fr-CA" dirty="0" err="1"/>
              <a:t>Legal</a:t>
            </a:r>
            <a:r>
              <a:rPr lang="fr-CA" dirty="0"/>
              <a:t> information</a:t>
            </a:r>
          </a:p>
          <a:p>
            <a:pPr marL="0" indent="0" algn="ctr">
              <a:buNone/>
            </a:pPr>
            <a:r>
              <a:rPr lang="fr-CA" dirty="0"/>
              <a:t>vs.</a:t>
            </a:r>
          </a:p>
          <a:p>
            <a:pPr marL="0" indent="0" algn="ctr">
              <a:buNone/>
            </a:pPr>
            <a:r>
              <a:rPr lang="fr-CA" dirty="0" err="1"/>
              <a:t>Legal</a:t>
            </a:r>
            <a:r>
              <a:rPr lang="fr-CA" dirty="0"/>
              <a:t> </a:t>
            </a:r>
            <a:r>
              <a:rPr lang="fr-CA" dirty="0" err="1"/>
              <a:t>advice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5254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5762C9-071B-9744-8F0E-056A37114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u="sng" dirty="0"/>
              <a:t>Language of </a:t>
            </a:r>
            <a:br>
              <a:rPr lang="en-CA" b="1" u="sng" dirty="0"/>
            </a:br>
            <a:r>
              <a:rPr lang="en-CA" b="1" u="sng" dirty="0"/>
              <a:t>Custody &amp;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843D16-5874-6244-B227-11F220788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sz="2600" b="1" dirty="0"/>
              <a:t>Custody</a:t>
            </a:r>
          </a:p>
          <a:p>
            <a:pPr marL="0" indent="0">
              <a:buNone/>
            </a:pPr>
            <a:r>
              <a:rPr lang="en-CA" dirty="0"/>
              <a:t>“custody” means the responsibility and authority for the care and upbringing of a child and for the making of decisions regarding the care, supervision and development of the child [Parenting and Support Act, s. 2(</a:t>
            </a:r>
            <a:r>
              <a:rPr lang="en-CA" dirty="0" err="1"/>
              <a:t>ba</a:t>
            </a:r>
            <a:r>
              <a:rPr lang="en-CA" dirty="0"/>
              <a:t>)]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CA" dirty="0"/>
              <a:t>includes </a:t>
            </a:r>
            <a:r>
              <a:rPr lang="en-CA" b="1" dirty="0"/>
              <a:t>where the children reside </a:t>
            </a:r>
            <a:r>
              <a:rPr lang="en-CA" u="sng" dirty="0"/>
              <a:t>&amp;</a:t>
            </a:r>
            <a:r>
              <a:rPr lang="en-CA" dirty="0"/>
              <a:t> also the people who are responsible for </a:t>
            </a:r>
            <a:r>
              <a:rPr lang="en-CA" b="1" dirty="0"/>
              <a:t>making the decisions</a:t>
            </a:r>
            <a:r>
              <a:rPr lang="en-CA" dirty="0"/>
              <a:t> involving the children.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CA" dirty="0"/>
              <a:t>the right to make inquiries, and to be given information, as to the health, education and welfare of the child [Divorce Act, s. 16(5)]</a:t>
            </a:r>
          </a:p>
          <a:p>
            <a:pPr>
              <a:buFont typeface="Courier New" panose="02070309020205020404" pitchFamily="49" charset="0"/>
              <a:buChar char="o"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1174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1C7EE3-8CA7-634C-832E-FC131501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u="sng" dirty="0"/>
              <a:t>Language of </a:t>
            </a:r>
            <a:br>
              <a:rPr lang="en-CA" b="1" u="sng" dirty="0"/>
            </a:br>
            <a:r>
              <a:rPr lang="en-CA" b="1" u="sng" dirty="0"/>
              <a:t>Custody &amp; Support</a:t>
            </a:r>
            <a:endParaRPr lang="fr-CA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248E773-4C80-EC41-8EEA-9E06493FC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 sz="2000" dirty="0"/>
          </a:p>
          <a:p>
            <a:pPr marL="0" indent="0">
              <a:buNone/>
            </a:pPr>
            <a:r>
              <a:rPr lang="en-CA" sz="2000" dirty="0"/>
              <a:t>There is no </a:t>
            </a:r>
            <a:r>
              <a:rPr lang="en-CA" sz="2000" i="1" dirty="0"/>
              <a:t>full custody</a:t>
            </a:r>
          </a:p>
          <a:p>
            <a:pPr marL="0" indent="0" algn="ctr">
              <a:buNone/>
            </a:pPr>
            <a:endParaRPr lang="en-CA" sz="2000" dirty="0"/>
          </a:p>
          <a:p>
            <a:pPr marL="0" indent="0" algn="ctr">
              <a:buNone/>
            </a:pPr>
            <a:r>
              <a:rPr lang="en-CA" sz="2000" dirty="0"/>
              <a:t>(1) Joint Custody / Sole Custody</a:t>
            </a:r>
          </a:p>
          <a:p>
            <a:pPr marL="0" indent="0" algn="ctr">
              <a:buNone/>
            </a:pPr>
            <a:endParaRPr lang="en-CA" sz="2000" dirty="0"/>
          </a:p>
          <a:p>
            <a:pPr marL="0" indent="0" algn="ctr">
              <a:buNone/>
            </a:pPr>
            <a:r>
              <a:rPr lang="en-CA" sz="2000" dirty="0"/>
              <a:t>(2) Primary Care / Shared Custody / Split Custody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5350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4DAAB5-DC9B-914E-946D-3D3181D87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u="sng" dirty="0"/>
              <a:t>Language of </a:t>
            </a:r>
            <a:br>
              <a:rPr lang="en-CA" b="1" u="sng" dirty="0"/>
            </a:br>
            <a:r>
              <a:rPr lang="en-CA" b="1" u="sng" dirty="0"/>
              <a:t>Custody &amp; Support</a:t>
            </a:r>
            <a:endParaRPr lang="fr-CA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53DE9A-FB3A-6A4C-B350-21BD99691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sz="2500" b="1" dirty="0"/>
              <a:t>Parenting time </a:t>
            </a:r>
            <a:r>
              <a:rPr lang="en-CA" sz="2500" b="1" u="sng" dirty="0"/>
              <a:t>OR</a:t>
            </a:r>
            <a:r>
              <a:rPr lang="en-CA" sz="2500" b="1" dirty="0"/>
              <a:t> Access</a:t>
            </a:r>
          </a:p>
          <a:p>
            <a:pPr marL="0" indent="0">
              <a:buNone/>
            </a:pPr>
            <a:r>
              <a:rPr lang="en-CA" dirty="0"/>
              <a:t>The right of a parent who does not live with her or his children to visit and spend time with them.</a:t>
            </a:r>
          </a:p>
          <a:p>
            <a:pPr marL="0" indent="0">
              <a:buNone/>
            </a:pPr>
            <a:endParaRPr lang="en-CA" dirty="0"/>
          </a:p>
          <a:p>
            <a:pPr marL="0" indent="0" algn="ctr">
              <a:buNone/>
            </a:pPr>
            <a:r>
              <a:rPr lang="en-CA" dirty="0"/>
              <a:t>Reasonable / Specified</a:t>
            </a:r>
          </a:p>
          <a:p>
            <a:pPr marL="0" indent="0" algn="ctr">
              <a:buNone/>
            </a:pPr>
            <a:endParaRPr lang="en-CA" dirty="0"/>
          </a:p>
          <a:p>
            <a:pPr marL="0" indent="0" algn="ctr">
              <a:buNone/>
            </a:pPr>
            <a:r>
              <a:rPr lang="en-CA" dirty="0"/>
              <a:t>Supervised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8642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0776F2-8654-0C41-ABC0-3A9B79B92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u="sng" dirty="0"/>
              <a:t>Court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BDC15B8-A43B-7F45-8744-DFE706301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CA" dirty="0"/>
              <a:t>Application for </a:t>
            </a:r>
            <a:r>
              <a:rPr lang="fr-CA" dirty="0" err="1"/>
              <a:t>Custody</a:t>
            </a:r>
            <a:r>
              <a:rPr lang="fr-CA" dirty="0"/>
              <a:t> and Support </a:t>
            </a:r>
          </a:p>
          <a:p>
            <a:pPr marL="0" indent="0" algn="ctr">
              <a:buNone/>
            </a:pPr>
            <a:r>
              <a:rPr lang="fr-CA" dirty="0"/>
              <a:t>https://</a:t>
            </a:r>
            <a:r>
              <a:rPr lang="fr-CA" dirty="0" err="1"/>
              <a:t>www.nsfamilylaw.ca</a:t>
            </a:r>
            <a:r>
              <a:rPr lang="fr-CA" dirty="0"/>
              <a:t>/</a:t>
            </a:r>
            <a:r>
              <a:rPr lang="fr-CA" dirty="0" err="1"/>
              <a:t>other</a:t>
            </a:r>
            <a:r>
              <a:rPr lang="fr-CA" dirty="0"/>
              <a:t>/</a:t>
            </a:r>
            <a:r>
              <a:rPr lang="fr-CA" dirty="0" err="1"/>
              <a:t>forms</a:t>
            </a:r>
            <a:r>
              <a:rPr lang="fr-CA" dirty="0"/>
              <a:t>/</a:t>
            </a:r>
            <a:r>
              <a:rPr lang="fr-CA" dirty="0" err="1"/>
              <a:t>lists</a:t>
            </a:r>
            <a:r>
              <a:rPr lang="fr-CA" dirty="0"/>
              <a:t>-</a:t>
            </a:r>
            <a:r>
              <a:rPr lang="fr-CA" dirty="0" err="1"/>
              <a:t>forms</a:t>
            </a:r>
            <a:r>
              <a:rPr lang="fr-CA" dirty="0"/>
              <a:t>-type-court/</a:t>
            </a:r>
            <a:r>
              <a:rPr lang="fr-CA" dirty="0" err="1"/>
              <a:t>family</a:t>
            </a:r>
            <a:r>
              <a:rPr lang="fr-CA" dirty="0"/>
              <a:t>-court</a:t>
            </a:r>
          </a:p>
          <a:p>
            <a:pPr marL="0" indent="0" algn="ctr">
              <a:buNone/>
            </a:pPr>
            <a:endParaRPr lang="fr-CA" b="1" u="sng" dirty="0"/>
          </a:p>
          <a:p>
            <a:pPr marL="0" indent="0" algn="ctr">
              <a:buNone/>
            </a:pPr>
            <a:r>
              <a:rPr lang="fr-CA" b="1" u="sng" dirty="0"/>
              <a:t>VS.</a:t>
            </a:r>
          </a:p>
          <a:p>
            <a:pPr marL="0" indent="0" algn="ctr">
              <a:buNone/>
            </a:pPr>
            <a:endParaRPr lang="fr-CA" dirty="0"/>
          </a:p>
          <a:p>
            <a:pPr marL="0" indent="0" algn="ctr">
              <a:buNone/>
            </a:pPr>
            <a:r>
              <a:rPr lang="fr-CA" dirty="0" err="1"/>
              <a:t>Petition</a:t>
            </a:r>
            <a:r>
              <a:rPr lang="fr-CA" dirty="0"/>
              <a:t> for Divorce</a:t>
            </a:r>
          </a:p>
          <a:p>
            <a:pPr marL="0" indent="0" algn="ctr">
              <a:buNone/>
            </a:pPr>
            <a:r>
              <a:rPr lang="fr-CA" dirty="0"/>
              <a:t>https://</a:t>
            </a:r>
            <a:r>
              <a:rPr lang="fr-CA" dirty="0" err="1"/>
              <a:t>www.nsfamilylaw.ca</a:t>
            </a:r>
            <a:r>
              <a:rPr lang="fr-CA" dirty="0"/>
              <a:t>/</a:t>
            </a:r>
            <a:r>
              <a:rPr lang="fr-CA" dirty="0" err="1"/>
              <a:t>other</a:t>
            </a:r>
            <a:r>
              <a:rPr lang="fr-CA" dirty="0"/>
              <a:t>/</a:t>
            </a:r>
            <a:r>
              <a:rPr lang="fr-CA" dirty="0" err="1"/>
              <a:t>forms</a:t>
            </a:r>
            <a:r>
              <a:rPr lang="fr-CA" dirty="0"/>
              <a:t>/</a:t>
            </a:r>
            <a:r>
              <a:rPr lang="fr-CA" dirty="0" err="1"/>
              <a:t>lists</a:t>
            </a:r>
            <a:r>
              <a:rPr lang="fr-CA" dirty="0"/>
              <a:t>-</a:t>
            </a:r>
            <a:r>
              <a:rPr lang="fr-CA" dirty="0" err="1"/>
              <a:t>forms</a:t>
            </a:r>
            <a:r>
              <a:rPr lang="fr-CA" dirty="0"/>
              <a:t>-type-court/</a:t>
            </a:r>
            <a:r>
              <a:rPr lang="fr-CA" dirty="0" err="1"/>
              <a:t>supreme</a:t>
            </a:r>
            <a:r>
              <a:rPr lang="fr-CA" dirty="0"/>
              <a:t>-court-</a:t>
            </a:r>
            <a:r>
              <a:rPr lang="fr-CA" dirty="0" err="1"/>
              <a:t>general</a:t>
            </a:r>
            <a:r>
              <a:rPr lang="fr-CA" dirty="0"/>
              <a:t>-division</a:t>
            </a:r>
          </a:p>
          <a:p>
            <a:pPr marL="0" indent="0" algn="ctr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280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668</TotalTime>
  <Words>803</Words>
  <Application>Microsoft Office PowerPoint</Application>
  <PresentationFormat>Custom</PresentationFormat>
  <Paragraphs>118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Wisp</vt:lpstr>
      <vt:lpstr>Family Law:  A Guide for FrontLine Workers</vt:lpstr>
      <vt:lpstr>Where to send people for help with family law matters? </vt:lpstr>
      <vt:lpstr>Help for  self-represented parties</vt:lpstr>
      <vt:lpstr>What are my rights?</vt:lpstr>
      <vt:lpstr>Questions about my situation</vt:lpstr>
      <vt:lpstr>Language of  Custody &amp; Support</vt:lpstr>
      <vt:lpstr>Language of  Custody &amp; Support</vt:lpstr>
      <vt:lpstr>Language of  Custody &amp; Support</vt:lpstr>
      <vt:lpstr>Court Application</vt:lpstr>
      <vt:lpstr>Court Application</vt:lpstr>
      <vt:lpstr>Children and Family  Services Act</vt:lpstr>
      <vt:lpstr>Grandparents’ Rights</vt:lpstr>
      <vt:lpstr>Application for Contempt</vt:lpstr>
      <vt:lpstr>Emergency Protection Order</vt:lpstr>
      <vt:lpstr>Emergency Protection Order</vt:lpstr>
      <vt:lpstr>Emergency Protection Order</vt:lpstr>
      <vt:lpstr>Peace Bond (section of 810 Criminal Code of Canada)</vt:lpstr>
      <vt:lpstr>Review of Top 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Law:  A Guide for Front-Line Workers</dc:title>
  <dc:creator>Nicholas LeBlanc</dc:creator>
  <cp:lastModifiedBy>heather de berdt romilly</cp:lastModifiedBy>
  <cp:revision>17</cp:revision>
  <dcterms:created xsi:type="dcterms:W3CDTF">2018-11-05T08:12:35Z</dcterms:created>
  <dcterms:modified xsi:type="dcterms:W3CDTF">2018-11-30T17:34:38Z</dcterms:modified>
</cp:coreProperties>
</file>